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68" r:id="rId3"/>
    <p:sldId id="373" r:id="rId4"/>
    <p:sldId id="374" r:id="rId5"/>
    <p:sldId id="350" r:id="rId6"/>
    <p:sldId id="348" r:id="rId7"/>
    <p:sldId id="384" r:id="rId8"/>
    <p:sldId id="382" r:id="rId9"/>
    <p:sldId id="353" r:id="rId10"/>
    <p:sldId id="352" r:id="rId11"/>
    <p:sldId id="339" r:id="rId12"/>
    <p:sldId id="365" r:id="rId13"/>
    <p:sldId id="355" r:id="rId14"/>
    <p:sldId id="398" r:id="rId15"/>
    <p:sldId id="379" r:id="rId16"/>
    <p:sldId id="367" r:id="rId17"/>
    <p:sldId id="341" r:id="rId18"/>
    <p:sldId id="342" r:id="rId19"/>
    <p:sldId id="358" r:id="rId20"/>
    <p:sldId id="360" r:id="rId21"/>
    <p:sldId id="362" r:id="rId22"/>
    <p:sldId id="361" r:id="rId23"/>
    <p:sldId id="385" r:id="rId24"/>
    <p:sldId id="386" r:id="rId25"/>
    <p:sldId id="387" r:id="rId26"/>
    <p:sldId id="392" r:id="rId27"/>
    <p:sldId id="396" r:id="rId28"/>
    <p:sldId id="393" r:id="rId29"/>
    <p:sldId id="394" r:id="rId30"/>
    <p:sldId id="336" r:id="rId31"/>
    <p:sldId id="397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699FF"/>
    <a:srgbClr val="0892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5" autoAdjust="0"/>
    <p:restoredTop sz="94660"/>
  </p:normalViewPr>
  <p:slideViewPr>
    <p:cSldViewPr>
      <p:cViewPr>
        <p:scale>
          <a:sx n="80" d="100"/>
          <a:sy n="80" d="100"/>
        </p:scale>
        <p:origin x="-132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7519250A-5697-46C4-8ECB-2FA865A3C897}" type="datetimeFigureOut">
              <a:rPr lang="tr-TR" smtClean="0"/>
              <a:pPr/>
              <a:t>07.09.2015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30A04BB1-59F0-4A28-9B93-1CDF3F3DCF8B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31096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685F-3750-44BD-BD6E-B02400769607}" type="datetime1">
              <a:rPr lang="tr-TR" smtClean="0"/>
              <a:t>07.09.2015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50FE-82D7-4201-80BF-30015C3E7A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3693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55DC-8279-4523-A4D7-BE9B10AAAA17}" type="datetime1">
              <a:rPr lang="tr-TR" smtClean="0"/>
              <a:t>07.09.2015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50FE-82D7-4201-80BF-30015C3E7A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5768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A71B-4864-45E5-9D86-DFE34EE04200}" type="datetime1">
              <a:rPr lang="tr-TR" smtClean="0"/>
              <a:t>07.09.2015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50FE-82D7-4201-80BF-30015C3E7A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313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B6B4-69E7-4959-AE85-C420452AE7F9}" type="datetime1">
              <a:rPr lang="tr-TR" smtClean="0"/>
              <a:t>07.09.2015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50FE-82D7-4201-80BF-30015C3E7A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057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671B-5F6A-4846-9318-A7D6256E3959}" type="datetime1">
              <a:rPr lang="tr-TR" smtClean="0"/>
              <a:t>07.09.2015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50FE-82D7-4201-80BF-30015C3E7A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480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C46A-1CC6-4CDA-98CA-EB867CBA298C}" type="datetime1">
              <a:rPr lang="tr-TR" smtClean="0"/>
              <a:t>07.09.2015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50FE-82D7-4201-80BF-30015C3E7A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8346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9F0F-FE2C-486A-92B9-97E577D3C4F6}" type="datetime1">
              <a:rPr lang="tr-TR" smtClean="0"/>
              <a:t>07.09.2015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50FE-82D7-4201-80BF-30015C3E7A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041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7EDA-8EAF-4A04-A5BE-4FDFF4DBCC66}" type="datetime1">
              <a:rPr lang="tr-TR" smtClean="0"/>
              <a:t>07.09.2015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50FE-82D7-4201-80BF-30015C3E7A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164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54F6-0F3B-40E9-BF59-E1C30ECA0B38}" type="datetime1">
              <a:rPr lang="tr-TR" smtClean="0"/>
              <a:t>07.09.2015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50FE-82D7-4201-80BF-30015C3E7A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003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D99D-A8E2-413B-A2C4-3CB537CE7132}" type="datetime1">
              <a:rPr lang="tr-TR" smtClean="0"/>
              <a:t>07.09.2015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50FE-82D7-4201-80BF-30015C3E7A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5750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5233C-1EBB-4601-856E-E1663C415464}" type="datetime1">
              <a:rPr lang="tr-TR" smtClean="0"/>
              <a:t>07.09.2015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50FE-82D7-4201-80BF-30015C3E7A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6938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fld id="{6C33BF05-522E-4499-82E0-3AA6B5A0CAD9}" type="datetime1">
              <a:rPr lang="tr-TR" smtClean="0"/>
              <a:t>07.09.2015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fld id="{0AFE50FE-82D7-4201-80BF-30015C3E7AC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5558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anose="030F0702030302020204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3.png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70025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Ortaokul Öğrencileri İçin </a:t>
            </a:r>
            <a:br>
              <a:rPr lang="tr-TR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tr-TR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Akılcı İlaç Kullanımı</a:t>
            </a:r>
            <a:endParaRPr lang="tr-TR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88271"/>
            <a:ext cx="4000500" cy="402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37112"/>
            <a:ext cx="23907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\\filesrv\Birimler\Akilci_Ilac\AKILCI İLAÇ ORTAK 1-\KAMPANYA-TANITIM\TANITIM\SLOGAN-LOGO-MASKOT\SLOGAN-LOGO YÜKSEK ÇÖZÜNÜRLÜK\kurum_logo\kurum logo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5321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45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erriottsandmillward.co.uk/media/image/Site%20Photos2/big%20fami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26749"/>
            <a:ext cx="5184575" cy="333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dirty="0" smtClean="0">
                <a:solidFill>
                  <a:srgbClr val="FF0000"/>
                </a:solidFill>
              </a:rPr>
              <a:t>  İlaç </a:t>
            </a:r>
            <a:r>
              <a:rPr lang="tr-TR" sz="3000" dirty="0">
                <a:solidFill>
                  <a:srgbClr val="FF0000"/>
                </a:solidFill>
              </a:rPr>
              <a:t>Kullanımında Dikkat Edilmesi Gerekenler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000" dirty="0" smtClean="0"/>
              <a:t>İlaçlar</a:t>
            </a:r>
            <a:r>
              <a:rPr lang="tr-TR" sz="2000" dirty="0"/>
              <a:t>, </a:t>
            </a:r>
            <a:r>
              <a:rPr lang="tr-TR" sz="2000" dirty="0" smtClean="0"/>
              <a:t>doktorun her hastaya özel şekilde </a:t>
            </a:r>
            <a:r>
              <a:rPr lang="tr-TR" sz="2000" dirty="0"/>
              <a:t>belirlediği </a:t>
            </a:r>
            <a:r>
              <a:rPr lang="tr-TR" sz="2000" dirty="0" smtClean="0"/>
              <a:t>miktarda ve sürede kullanılır.</a:t>
            </a:r>
          </a:p>
          <a:p>
            <a:pPr algn="just"/>
            <a:r>
              <a:rPr lang="tr-TR" sz="2000" dirty="0" smtClean="0"/>
              <a:t>Çocukların </a:t>
            </a:r>
            <a:r>
              <a:rPr lang="tr-TR" sz="2000" dirty="0"/>
              <a:t>kullanacağı ilaç miktarı genellikle </a:t>
            </a:r>
            <a:r>
              <a:rPr lang="tr-TR" sz="2000" dirty="0" smtClean="0"/>
              <a:t>yetişkininkinden </a:t>
            </a:r>
            <a:r>
              <a:rPr lang="tr-TR" sz="2000" dirty="0"/>
              <a:t>farklıdır. </a:t>
            </a:r>
            <a:endParaRPr lang="tr-TR" sz="2000" dirty="0" smtClean="0"/>
          </a:p>
          <a:p>
            <a:pPr algn="just"/>
            <a:r>
              <a:rPr lang="tr-TR" sz="2000" dirty="0"/>
              <a:t>İlaçların </a:t>
            </a:r>
            <a:r>
              <a:rPr lang="tr-TR" sz="2000" dirty="0" smtClean="0"/>
              <a:t>nasıl kullanılacağı </a:t>
            </a:r>
            <a:r>
              <a:rPr lang="tr-TR" sz="2000" dirty="0"/>
              <a:t>kişiye ve hastalık durumuna göre farklılık gösterebilir.</a:t>
            </a:r>
          </a:p>
          <a:p>
            <a:pPr algn="just"/>
            <a:endParaRPr lang="tr-TR" sz="2000" dirty="0" smtClean="0"/>
          </a:p>
          <a:p>
            <a:endParaRPr lang="tr-TR" sz="2000" dirty="0"/>
          </a:p>
          <a:p>
            <a:endParaRPr lang="tr-TR" sz="2000" dirty="0"/>
          </a:p>
        </p:txBody>
      </p:sp>
      <p:sp>
        <p:nvSpPr>
          <p:cNvPr id="5" name="AutoShape 2" descr="data:image/jpeg;base64,/9j/4AAQSkZJRgABAQAAAQABAAD/2wCEAAkGBw8QDxQUDxQUFRQVFBUVFRQYFhUWGhgbFxYWFxcXGBoZHSghGBolHBUUIjEhJiotLi4uGB8zODMsNygtLisBCgoKDg0OGxAQGy8mICQsLCwvNDcvLCw0NS0sLCwsNiwvNjQsLDQsNCwsLCwsLCwsLCwsLCwsLCwsLCwsLCwsLP/AABEIAMYA/wMBIgACEQEDEQH/xAAcAAEAAgIDAQAAAAAAAAAAAAAABgcBBQIECAP/xABKEAABAwIEAwUEBAsGAwkAAAABAAIDBBEFEiExBgdBEyJRYYEUMnGRI0KhsRUkM1JicoKSosHRCEOywuHwNESzFhclNWRzg5Oj/8QAGgEBAAMBAQEAAAAAAAAAAAAAAAIDBAUBBv/EAC0RAAICAQQABAUEAwEAAAAAAAABAgMRBBIhMRNBUaEFIoGRwTJSYXGx0fBC/9oADAMBAAIRAxEAPwC8UREAREQBajiDiWhoGB9ZMyIHYG5c79VrQXO9AufE+LtoqKeocL9lE54btmIHdbfpc2HqqEwTDX1rjXYie2mm7zWu1axt+6ADpa2w2AVdtsa45ZbVVKyWETLiXnlRxxOFBHJLMfcMjCyMfpHXM4eWnxCikcdTibBNW10swdqIon9nG2+uXKB0+AOi1eMzso8SE9QwuifDkYQAbEDUW/37yi8WLPdV/iV6Zsz2syMN9yBmy7X12FrdFU5Tsj8nHGc/gtUYVS+fn+CR400YdJG3DpaiOpcQQGzENtfd4Oh6+W91yp66rrKt0WJV9R2trs7KZoY4b2GXug76WC449wFUMe2Rrn1g/vGl2WQ/qkk3H2jzWti4ZlqZY44aKamaDeSWUv2+Lmgaa2sowti6+J/U8kvnzt+hNsPxyvwhwmjqZKula4CeCVwe5rb2LmO6OHhp5q9aCsjniZLEczJGtex3i1wBB+RXkh+D4jTySwRxTfSksNmFzJG9Dmtbrv0ur45RcV0z6SKgkLoaunZkdDJoXWubsv72mttwPEaq6p8YbyVWYbylgsdERWlYREQBERAEREAREQBERAEREAREQBERAEREAREQBERARPmpQvnwWsYy5cIs9huezcJCPk0qq8JxeH8Hsmv3WRDMBuC0WLfjcK/yNFQfOjg6ghqKUUcZjnq5XBzWnuZRlBdl+qbuGxA308KL6lYuX0X0XOpvC7NbwnhRxCT22tAc25bBDu0AdSOuvjuQT4KaQYZTxuzRxRtd+cGNB+YC44RhcNLEIoAQwEnUkm53JJUfxjiepfUGlwuD2iZv5R1iWs1tbQjUdSTZchud9jVfX4NPEFmXZLUUfGF8TsbndFSSW1MQdZxHUNNwL+vzXb4ex2OsY4tDmPYcskThZzHeBULdJZUsvo9hbGTwjaqN4/TUFU8MM7I6lh+jkZIGyscNtjf0+5a99JU4xiklJHM6GmgbeVzdztcb6k3IF9BYrd4TynwKa7oaiacNJa4CaIjNa2uSMEEHXfp1WzT6KSSnuwymy9dYJPy64zmlldQYlYVkYzMkFg2dn5w/SFjcW8+hVhLzVx1gFdgk9NUQTOlhifeCR9i+N2/ZPtu0gHbTcadbr5cYjiNVQtmxIRB0pEkPZ9YnNaWl1iQDqet7Wvquos45MrxnglSIi9PAiIgCIiAIiIAiIgCIiAIiIAiIgCIiAIiIAiIgMKl+YkodxNTCQgNipc7STYXJk8dv9FdBXnbj/gRtLilL7RPLPHWPkzPfo5rgdG5vDvt8OqrtWYNfwSj+pG6xfjGgpwc0rXu17sdnm/gSNB6lffkDG00lTKbGR9RZzutgwOAJ8LucfVZw3hagpzeKBl/znXefm8m3oujTe2YPUyz0Ufb007g6anuQ5rhfvx/M6enQW5+jtpi3GOefNmi6E2sskHCuJ48cUlir4Pxb6QtkDA1rbHuZHj3gR0OuvTVQDHMBqncQTwy1BZ24MznQkszM1yNIFhm0F738eqmtTzho8loKeqfUHQQOYG2d+kQ46fAE/BafhrB6l1RJXYgb1Ut7NG0bTYZbDS9ha3QeZWzU3Kut88+RTVBykfLlnh8dPXYlQSSODp4Q2J/uvc0h+YtPVwEgOn5pUk5ZcATYVPUPlkjkD2tZGW5gbAkkuB0HTTXbda3iDhuKrLX5nxTM9yZhs5vX1F/ULrGTiZgyR10D22sHvjaHj/8AI3+JJVVOtrlFbnhk50ST4RvOeGIwR4U+F7h2sz4+yZ9buPa5zrb2ABF/0gFvuSlc6bBKfNvGZIvRjzl/hLVXdDwnkkdVYjM6pmaC7M6+VtgTsd7dOg8FOuQ0ZGCscfrzTPH7+X72lX1Xxsb2+RXKDj2WIiIriAREQBERAEREAREQBYWUQBERAEREAREQBERAEWFHeLeNaHDG/jEl5D7kDLOldfazeg8zYICRKC836ClqcNe2WaOGaI9tA50jWHOwGw1N9QSPjY9FE67HcexS/Zn8G0xGlruncD1voW6eGX1XQj5b0Ju6d800jvekdIbk+OnX43VM74R4yaq9HbNZSO3wjj7K6mD/AO8b3ZW+Drb/AAO4/wBFu1Ea7gx9GWz4SSHsFnwucSJm9bk/W8vhay2GA8UwVXcd9DONHwSd1wPUC9s33+S419HLnX1/g04lD5Z9m0xaOZ8EjYH5JC05HeB6b/L1UVwzjZkMTY8QbMydgyvvGSHEfWFvFTRYLQdwCqoWRS2zWRKLzlMhWIcTVlU0x4bTSjNp28gyBoPVt9L+f2KTYDT1EdO1tVIJZRfM4fHQba28VsFqOIuIqehjzSuu4+7GCMzvToPMqTl4mIQj+WeY2/NJmu5g4mYqXsY9ZqgiJjRuQ4gOt87ftK4OEcI9ioKan0vFExriOrrXef3iVRvL7GMOnrzX4vUxskjNqenIflZ4PJtY2ubDx100V3Yfxdhk5DYayme47NErMx/ZJuu1pqfChjz8zDbPfLJvEWAVlaCsIiIAiIgCIiAIiIAiIgCIiAIiIAiIgCIsICA8zOO30JZS0Le0rpx3G6ERg3GdwO50NgdNCTtrFOGuFBA81FW72isecz5XEuyk9GX+V/lYL4QtEfEmIe16VD8pgJ2dFlbbIepyhg/ZcOhUtWLU2yT2o6uhoi4+I+WF8a2o7KJ78rnZGudlbqTlF7DzX2RYzps6OC4myrgZNG17WvvYPFnaEg6ei6uPcM0laPp2d8e7I05Xj1G/wN1uEXu7DzHgi4KUcS5ISeHMWpv+DrGysG0dQLn94A/eFyZXY2zR9FFIfzmSho+RJU0ReuUZfqimUPSQ8m0QmdmPVGjG09KOri7O63loR9nyXbwTganhf2tS41M53fJqB8Gm/wBt1K0RTwsRWD2OlhF5fP8AZr5MDo3CzqeEj/22f0WrrOBMLl3gDT4sc5n2A2+xSRaJ/EoGIij7GQ3aD2oHdvYu18raX8V7Bz8mTshV/wCkvsa2PhStpdcNxGoi8I3uL2fLb+Erv0vHPENFpW0sdYwbywnK7zNmix/cCkCK2Opmu+Siegql1wZwbnHhE5yzOkpXjQtmZYX695tx87KbYbi1NUtzU00crfFj2v8AuKr3EMLp6gWniZIP0mg/I7hV+J6PBeIIJGZooRC50jWZnl2ZsjQwAnqQ3yWqq9TeMHP1GjlUt2co9Hoqyh5yUt7zUdbFEf710QLQPF1joPhdbHD+YbajGI6OnYyWnlg7ZlQ1+vuuJu3pqLWNiCrk0+jGTxERegIir7jrmOKSX2TD4/aa07s+pFpe8huLnUaXHmQjeAazmhWS/hnCYmzvhjzukkIeWNIa5pObUA91rhr+cVteYPMinoqEy0UsE8z3COMNe14aSCS9wabkAD5kKBV3DFTiMgmxiodK8AhscdmMYDrlBt4/cn/d5hvZhuV9xbv5+8deumX7FjlrqYvGcly082W9wPU1ktBC+vdE6dwJcYiC2xJy+7pmta9tLpFxjhrqsUjKmN1QSQI2knUAktuBa9gdL9FTFbwTJAx5wuolgc9uV8faENeCNRcaj1v6LacueKsLwmjliq4PZ62EOe7MMzpzsOzeBp0GXbrrqrqr4Wr5WQnXKPZeKKJ8tuI6vEqL2irgEJc93Z5b2ez6rgHEnyv1tcaFSxXEAiIgCwsPcACSbAaknoPFVPxRzOlqZHUuAt7R4uJKt35OPpdl9Hde8dNNA5eNpLLPUsmee1Vh/YxsIL8RuPZhEbSsufedbXJ4DcnbqVF8I4tq6Xs48XiLQ+2WoG36sltM3j93VbHh7hltO9007zPVP1fM6536Nv8Afv8ADZc+N5448PnMgaQWZWgi93ONm6eN9fS65tmrjZNQSyv+6NtMZ1LcnglEbw4AtIIIuCDcEHqD1WVXvKCiqGwSSyPd2TyGxsJJF2k5ngHYdNN7eSsJV2R2ywdamx2QUmsZCLrivh7bsc7e1y5uzuM1vG3guwo4aLE0+jDibGwvpt4rT8K4tUVULn1FO6ncHlrWuzAkWBv3gDuSPRblF6msYPGnuTyERFEkEUS44x2voiySnhbJAGkyuIJsb2sbe6LW18/JdPC+Z9FIB27ZIXW8M7fQjX7FaqptbkZ3qa4y2yeCcotJDxdhrxcVUPq7L/isvqeJ8PH/ADUH/wBjP6qOyXoWeLD1X3Nsq54jmhZxBC6csawU47zyA0H6SxJOikdXx1hkYN6hrvJgc4/YLLT8I4MziDFn1FTTPNCyEsaXF7A5wNmjMxwJdcvNgbC2qvpqk288cGLW3Q2JJ5eTq8ccW0ZpZIYpi6R4FjFqBqDYuvaxtYgHYqHct8bnosSikpoPaJXXibFctzZ7DQjY+Z0Vt8w+TsEsDHYRE2KWOzTHmdaRvjdxPfHidxe/RSrgbltQYY1j2s7SpDe9M85iCRZwYNmjUjQXtuVqppjVHajlTm5vLNcOZ8sRy1uFV8JHvFrO1aPMOs0OHmFvOHOYeFV7skE4bJe3ZSAxvJG4Ad7x8hfZSlRziXgbDcQF6mBufpKzuSDzzN3+BuFcQOxxvjDqLDamobbPHE4svtnPdZfx7xCqTgHCuyphNJ3p6i8sjzq45iSBc69bnzK58w+X9dRYbM6DEKiamYGl9PKXHuhzbWINtNDawGi2uASB1JAW7GGO37oXP+IyarSXmzRpknLJXXHuIYjJWmCITNYLdm1mYZ9Ac9x72vyspo/G2UNJCcQk+lMbbgauc4AXsBvbqdrrv4bjNPUSSshdmdCQ1+hFibjQnfVp+S1PFnB0de9rzI6N7W5dBmBF77dDqVjdkJba7FtSL9rWZReWbnB8Vhq4hLAbtJI1FiCNwR0K0fMHAWVNK6QNHawtLmn85o1cw21ta5Wx4Y4dioIiyNznFxu5zupG1hsFs6y3ZPzbZHX+GU3VKkoW5r6yTacoYkTvgvFI6vDqaaJoY18LO4NmFoyuYPIEEei3arzkPm/AcV9u1my/DOf55lYa+iOaEREB565x41jkMklLUyR+y1EhdFkyNJjbazDrma2+UnNub620UlwCijgpYmRNDW5Gk2IdclouS4e8b9V338mKaYzPrquoqJpCckpOUxi5IFiTm38h4AKvOBOG8Uqaisp6KsyMpXiJzpA43AfIxhY05smkbtLrLqqJXRSTwW1WKDy0TPGcap6NmeoeG+Dd3O8gBqfuVY8SmvxCamMrDFHUOIpozuWggGQj19472NtArl4a5Q0sMvb4jK6um3HaD6MfsEnP6m3ktJxHG2o4pJFrUlIxth0c7MQLdNJibKFWmjRFy7ZYpu6ah5ZN1QUjIImRRizY2tY34NFl90RY3yd9JJYRrzgdKaoVPZjtwLZ7nwLdr2vY2utgiI232FFLoIiLw9CItPxRi81JC18NO+oJeGljSQQCCc2jSdwBt1Ukm3hEZSUVlm4IvuoTiFGcJlM8ULaigkd+NUb2te1gOhkiDtGn/Z092aROJaCRYkAkHcXGxWXtDgQ4AgixB1BB3BU67HW+Cq6mN0cP6HeoeCuHq6Fk8NJA6OQBzXMDmelmkWI2I8V3GctsEG1FD6hx+8qveHsVdgFf2Urj+Dap3dJ2p5D59G+Plr9U3uxpvsunGSkso4E4OEnFmjo+DcLhIdFR0zXDYiJl/mQt40WFh0WUUiAREQBERAdbE6KOogkhlF2SsdG8eTgQfvVHYK6TDKh2G1uhaSaWU+7LGTcAHx1OnTUdFfKjXH+CYfVUUhxAARxMc8SiwfHYbsPjtpsdFVdUrY7WThNweUVDi2DVtLWPq8PDZBL+WgdpfxI1F/HxBJ3XUdi+N1crGw05pgxwL3O2I8Dmtdu+jdVpOHeMMRjZbL7RGNBn0d8A7r9q3w5kWHfo5gfDNcfMtH3LDKi6PcFL0Zepwfngnah/GeMSSvbh9D36mchjsv1AdwT0JF7+DblR7GePK6WN3YQmBttXklzreRIFvQKUcH8GYzRMjr8KfS1RqYWvPats9ucZiASd7mxs4XtqE02hlGW6z7C29NYiXHwngjKChgpma9kwAnbM46vd6uLj6rbqrJOPOIacfjOCvk84XuI+PcbJYL6M5uPA+kwqvabagRkgepaPuXTMpZ6jlfxvh0Fa2jklInc0uyhj3AaF1iWg2NgTb+oVU8ac7JZIDFQQy073XDpZLZmjwYBs7zO3TxHLkBW4b2kxqHN/CD3uLXym5czLd2RzvrE5y7qR5IC918KejijLjGxjC92Z5a0NLnfnOIGp8yvuiAwVRnBVV7XWYjW7tmqMjD+iy+X+EsVqcf4maTC6uZvvNheG/rOGVv2uCrvgKhEGGwNtYuZ2jvi/vfdYeiz6mWIY9TboIbrc+hIEWjxPGKqKsihipXyRvtnmBsG3Nj5aDU3W8XPccHajNSbS8jSU2L1Dq+SndTObCxuYVFzZ2g8rakkaG+i3aIjafSEU128hERRJBFqMdo6yR8BpZmxBkmaVrgTnbppp0tm0899Ft1JrginltYCIiiSOljOFxVcD4Zhdrh6g9HDzC4cq+KJYZThOIOvNGD7NIdpYwLhtzuQASPIEfV12CjHHuGF9N7REclRS/TRSDcZTctv6X+IC06e3a9r6Zh1un8SO5doutFHeAeJW4nh8VQLZyMsrR9WRujx8Oo8iFIl0TiGFlYWUAWFlEBhUtz84lc90WG051daSoI6D6jD/AIj8G+KuHEKxkEMkshsyNjpHHwaxpcfsC8txVr62qqKyX3ppHEDwb0HoA0fsqUI7ng8bwdinhDGhrdgLL6Ii3FRwnjD2lp2II+auPkZiHbYLG0m7oJJIXeVnZwP3XtVPqy/7PR/EqsdPbHH5xs/os966ZOBaywsrCzkzV8R4DT11NJBO0FsjbXsLtP1XNPQg2Poqc5e8E08WJTYfilNnmiaZ4Khj5GB0brMNyxwuDcWvsc4V8IgCIiAj3H2ByYhhs9NC5rXyNGUuvlu1wdY21ANrXVUMxivwlrIsWpHtiaGsbUxd9lgABmtpf1B8lfChvNfiKOgwuVzg10ko7KJjgCC53Ug7hou70HioThGawy2q6dTzEi+B8SUla57aaTMWWuCC3Q31F9xotsqowPgiM08b5HyxzOGYuY6xGbUN+NrLZM4bqmfk8QqR8SXfe5c2SqzhSO/XHUuKcoZz/JYqKvzRYwz8niF/14mH7wVwZJxE3/mKZ/xY0fdGF5ti+pI9bsXdcvZ/ksNFABX8Qf8ApPkVkVfEB+tSN9Hf0KbF+5fc83z/AGS+xPllV92OOv8AfrYmDwZE0/aWA/avnLwxPL/xNdUP8Q05R8r2+xeYgu5E8XPqt/XC/JNa7GqSD8tPEw+Be0H0F7lR6t5kYczSMyTO6BjDr6ustdTcE0DDcxl58XPcfsBAK3NLQQxC0UbGfqtATfUvV+xJabUy7aj7/wCiO4nx5iRidJBRmKNupkkzONtrgEN/mtnwlwFV45TR1VZiD+xeXfQsafquLSNSGtNxvlK20sbXtLXC4IsQeoOhW75DVH/hssB3pqqWP0NnA/Mu+S16WcZ5wsHM+JUTp25k2mS7hPhelwyDsaRrg0uzuLjmc5xAFyfgAt2sothyQiwsoDCLKwgNJxvSST4ZWRwgukfTSta0buJYbNHmdvVeXMNxOOGMRyBzXtLg4FuxzHQ9br18qg4/w6OXirC2OYCHMzO0HeyOkcM3j7vVSjJxeUeNZKtbjdOfr/Nrv6LsRYhC7aRvwuB9hXpyfB6R4s+CFw2sY2H7wqw5zcH4ZT4TLPBTRRytfFZ7Bl96RodoDY6X3CtV8jzYis6usZGwuJGg0FxqegCuTkRhD6fCA+QEOqZXTi++Uta1nzDM37S6XD3JrCeygkmbLI4xxve0yWYXFoJ0ABtfpdWgxgaAGgAAWAGgAGwAUJz3HqWDksLKKs9CIiAIiIDCoTj+tOKY+IRrT0Is7wL93fN2Vv7BV9uXmzgicRyVLKs9nVvncZGP7jjoDsf0nP0VN8nGttGvQ1xsvipdExREXEPsgiIh6EREAREQBERAF2eTshZieKRD3T2EoHm4Ov8AePkujVVUcTc0r2saOriAPtX15HOdUV+I1TQexd2cbXEbkXNviGhp/aC36FPc35HE+NTj4cY+eS40RYXSPnAsoiAIsIgCqvj+QxcT4PJbRwfH+8XNP/UVqKrObo7PE8FmPSpLD+0+L/VAWmVXPP19sEf5zQj+In+SsZVtz9F8Ia3q6qhaPk9AWHQx5Yo2/msaPk0BfdcIvdHwH3LmgCwsrCAyiIgCIiAKNcU8C4biXeqoR2gFhMwlkg8O833vg66kqICoqzlZiMH/AJdX5m9I6lt9PDO1rj8gFq6rBuI6cd+jhnAvcxSAbDoHG/2K8EVUqa5do016y+HEZs800HG08wJjo5HgGxLCXWPh7q7DuNHNBMlHUtA1Jy7fMBbThiLsMTxSn2y1BeB5Oc632FqlEsbXtLXC7XAtcPEEWI+RXLvnXXY47Pc3163Uyjnf7IgMPH9M73YagnwDWH/Mvt/2slP5Ohq3f/Gf5Aqaf2f4hHBXRDeOsc30DQ0f4SrXW9aWrvBS/iup9fZHmnFuMaumy9tQyRZwSztS5ma1r2BbruPmu57Xjbx3aSNnxeD/AJlbnNLhn8JYZLG1t5mDtYdr52C+UE7ZhdvqoDwZintNFG4++wdnIOoczTX4ix9VRqoRpipRij2vXaix4c37ENixLF5KwUkktNSyOtldKAGG+wDsrxrsPPRTmn5UYvJb2rEw3xETHH5HufcuWP4HBWxFkzf1Xj3mnxB/ku/y44/gippKXFKhkc1G8xB8jrdrG3Rrhf3iLW8bZfFT0lldq/Sk0UX23J8zbX9n3w/krhwdmq5aiqPg+Qtb/BZ38SsLC8MgpYmxU0bY427MaLD4+Z81HMN5l4JUSCOKsZnJsA5skYJ2sHSNAJ9VLbrcZG89mUREPDCysLKALCysIAqu573EWHvGhbXMsfC4J/yq0Mwva+vgqt/tENf+DIHtFxHVscT4fRygX9SEBaZVac8n/i9Cz8+vhFvgHf1CsWjqBLEyRuz2NePg4Aj71VvPCsayqwdryGs9r7R7ibBoY+EEnwFnn5IC2AsrS0nFuGSm0VXTOPgJWf1WybWwl4YJGFzgXNaHAkgWuQL6gXHzQHYRFhAZREQBERAEREBhCbbovM/OfjKrqMRmpmyOZTwu7MRtNg5wAzOfb3tb2B0AA80BJOKqqGDim8b2FlVTszlrgQHgFovY7/RN0/SUlsvNt12m4lUAWEsoHhndb5XWLU6PxZbk8F9V2xYwX3yrqxBjWI0p0EzWVDPO1s/r9J/CVbq8d8Fe2PxKnFFL2dQ+QNZI7UAkG5dcG4tfQgr2DECAMxubC5ta56m3Ra4R2xSKW8vJzVFcaYZLgeJvq2NLqCrdeQNGkUh1Nx8cxG1w4jor1XwraSOaN0czGvY8FrmOAIIPQgpOCnFxfQjJp5RTOL8V0lPTibtGyZheNrXAl5/kB1PRUvjOJyVU75pbZnHYCwA2A9Ar04j5EUsji6gndBf+7eDI0fB18w9brR0/ICpJ+krIgL/Vje7T1I1VFGmhTnHZZZa59lNL1lylq55sFpXVObPkLQXXu5jXEMcb73aBqovgXIvD4Xh9VLJUW17OwjYfjY5j8wrViiaxoawBrWgANAsABsABsFpKjmsLKIAiwsoDChfMXhfEcR7BtHWGljaXdqGl4Lr2se4RmtY90kDVTVYQFbu5PUZaCaquMwH5ftu9fxAI01WuxjlPiNTGIZMYnkp82bJLG558rnte/bpdWyiA62GUTaeCOFl8sUbI233s1oaL/JdLiDhmhxAMFZCyXIbsJ3be1wCNbGwuNjYLbFEBEJ+WGBvFjRxjpdpe0/MOXDh7lnhtBVtqaQSse1rmhvaFzbOFjcHU/PeymaIDCLKIAiIgCIiAIiIDCqbmlyobWyPrKSRscxF5WPvkfYWzAtBLXWtfQg+RvciAoatwmSI2cWn4E/zC3HDHA9ViDgIXwt1Hvl43+DSiIC7uAOUFPh0zKieV01Qy5ZbuRsJFrgbuNj1NtdlZqIgCIiAIiIAiIgCwiIDKIiAIiIDCIiAysIiAyiIgCwsogCIiA//Z"/>
          <p:cNvSpPr>
            <a:spLocks noChangeAspect="1" noChangeArrowheads="1"/>
          </p:cNvSpPr>
          <p:nvPr/>
        </p:nvSpPr>
        <p:spPr bwMode="auto">
          <a:xfrm>
            <a:off x="155575" y="-1508125"/>
            <a:ext cx="404812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6" name="Picture 2" descr="\\filesrv\Birimler\Akilci_Ilac\AKILCI İLAÇ ORTAK 1-\KAMPANYA-TANITIM\TANITIM\SLOGAN-LOGO-MASKOT\SLOGAN-LOGO YÜKSEK ÇÖZÜNÜRLÜK\kurum_logo\kurum 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5321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84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758398"/>
            <a:ext cx="3600400" cy="275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dirty="0" smtClean="0">
                <a:solidFill>
                  <a:srgbClr val="FF0000"/>
                </a:solidFill>
              </a:rPr>
              <a:t>  İlaç </a:t>
            </a:r>
            <a:r>
              <a:rPr lang="tr-TR" sz="3000" dirty="0">
                <a:solidFill>
                  <a:srgbClr val="FF0000"/>
                </a:solidFill>
              </a:rPr>
              <a:t>Kullanımında Dikkat Edilmesi Gerekenler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000" dirty="0" smtClean="0"/>
              <a:t>Çocuklar kendi kendilerine ilaç kullanamazlar. </a:t>
            </a:r>
            <a:endParaRPr lang="tr-TR" sz="2000" dirty="0" smtClean="0"/>
          </a:p>
          <a:p>
            <a:pPr algn="just"/>
            <a:r>
              <a:rPr lang="tr-TR" sz="2000" dirty="0" smtClean="0"/>
              <a:t>Çocuklara </a:t>
            </a:r>
            <a:r>
              <a:rPr lang="tr-TR" sz="2000" dirty="0" smtClean="0"/>
              <a:t>ilaçlarını, büyükleri veya sağlık</a:t>
            </a:r>
            <a:r>
              <a:rPr lang="tr-TR" sz="2000" dirty="0"/>
              <a:t> </a:t>
            </a:r>
            <a:r>
              <a:rPr lang="tr-TR" sz="2000" dirty="0" smtClean="0"/>
              <a:t>çalışanları kullandırır</a:t>
            </a:r>
            <a:r>
              <a:rPr lang="tr-TR" sz="2000" dirty="0"/>
              <a:t>. </a:t>
            </a:r>
            <a:endParaRPr lang="tr-TR" sz="2000" dirty="0" smtClean="0"/>
          </a:p>
          <a:p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1" name="Picture 2" descr="http://www.hasanyasar.com/dosyalar/hayi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29200"/>
            <a:ext cx="2333625" cy="150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40968"/>
            <a:ext cx="2232248" cy="264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324" y="2985571"/>
            <a:ext cx="2087116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\\filesrv\Birimler\Akilci_Ilac\AKILCI İLAÇ ORTAK 1-\KAMPANYA-TANITIM\TANITIM\SLOGAN-LOGO-MASKOT\SLOGAN-LOGO YÜKSEK ÇÖZÜNÜRLÜK\kurum_logo\kurum logo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5321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96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dirty="0" smtClean="0">
                <a:solidFill>
                  <a:srgbClr val="FF0000"/>
                </a:solidFill>
              </a:rPr>
              <a:t>  İlaç </a:t>
            </a:r>
            <a:r>
              <a:rPr lang="tr-TR" sz="3000" dirty="0">
                <a:solidFill>
                  <a:srgbClr val="FF0000"/>
                </a:solidFill>
              </a:rPr>
              <a:t>Kullanımında Dikkat Edilmesi Gerekenler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tr-TR" sz="2000" dirty="0" smtClean="0">
                <a:solidFill>
                  <a:prstClr val="black"/>
                </a:solidFill>
              </a:rPr>
              <a:t>İyileşmenin sağlanabilmesi için doktorun </a:t>
            </a:r>
            <a:r>
              <a:rPr lang="tr-TR" sz="2000" dirty="0">
                <a:solidFill>
                  <a:prstClr val="black"/>
                </a:solidFill>
              </a:rPr>
              <a:t>önerdiği tedaviye </a:t>
            </a:r>
            <a:r>
              <a:rPr lang="tr-TR" sz="2000" dirty="0" smtClean="0">
                <a:solidFill>
                  <a:prstClr val="black"/>
                </a:solidFill>
              </a:rPr>
              <a:t>uyumlu davranılmalıdır. </a:t>
            </a:r>
            <a:endParaRPr lang="tr-TR" dirty="0"/>
          </a:p>
        </p:txBody>
      </p:sp>
      <p:pic>
        <p:nvPicPr>
          <p:cNvPr id="4" name="Picture 2" descr="https://encrypted-tbn1.gstatic.com/images?q=tbn:ANd9GcS0XH1An0aza5OdAbxWy6TiMd0jL5RwxVrho5m4k_peKudVUP2hJ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80927"/>
            <a:ext cx="2952328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filesrv\Birimler\Akilci_Ilac\AKILCI İLAÇ ORTAK 1-\KAMPANYA-TANITIM\TANITIM\SLOGAN-LOGO-MASKOT\SLOGAN-LOGO YÜKSEK ÇÖZÜNÜRLÜK\kurum_logo\kurum 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5321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49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dirty="0" smtClean="0">
                <a:solidFill>
                  <a:srgbClr val="FF0000"/>
                </a:solidFill>
              </a:rPr>
              <a:t>  İlaç </a:t>
            </a:r>
            <a:r>
              <a:rPr lang="tr-TR" sz="3000" dirty="0">
                <a:solidFill>
                  <a:srgbClr val="FF0000"/>
                </a:solidFill>
              </a:rPr>
              <a:t>Kullanımında Dikkat Edilmesi Gerekenler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2000" smtClean="0">
                <a:solidFill>
                  <a:prstClr val="black"/>
                </a:solidFill>
              </a:rPr>
              <a:t>İlaç </a:t>
            </a:r>
            <a:r>
              <a:rPr lang="tr-TR" sz="2000" dirty="0">
                <a:solidFill>
                  <a:prstClr val="black"/>
                </a:solidFill>
              </a:rPr>
              <a:t>tedavisi tamamlandığında hastalık hâlâ geçmediyse veya doktor kontrole çağırdıysa tekrar doktora gidilmelidir. </a:t>
            </a:r>
          </a:p>
          <a:p>
            <a:pPr lvl="0" algn="just"/>
            <a:endParaRPr lang="tr-TR" sz="2000" dirty="0">
              <a:solidFill>
                <a:prstClr val="black"/>
              </a:solidFill>
            </a:endParaRPr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140" y="2959606"/>
            <a:ext cx="4619146" cy="3061682"/>
          </a:xfrm>
          <a:prstGeom prst="rect">
            <a:avLst/>
          </a:prstGeom>
        </p:spPr>
      </p:pic>
      <p:pic>
        <p:nvPicPr>
          <p:cNvPr id="5" name="Picture 2" descr="\\filesrv\Birimler\Akilci_Ilac\AKILCI İLAÇ ORTAK 1-\KAMPANYA-TANITIM\TANITIM\SLOGAN-LOGO-MASKOT\SLOGAN-LOGO YÜKSEK ÇÖZÜNÜRLÜK\kurum_logo\kurum 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5321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54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dirty="0" smtClean="0">
                <a:solidFill>
                  <a:srgbClr val="FF0000"/>
                </a:solidFill>
              </a:rPr>
              <a:t>  İlaç </a:t>
            </a:r>
            <a:r>
              <a:rPr lang="tr-TR" sz="3000" dirty="0">
                <a:solidFill>
                  <a:srgbClr val="FF0000"/>
                </a:solidFill>
              </a:rPr>
              <a:t>Kullanımında Dikkat Edilmesi Gerekenler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55365"/>
            <a:ext cx="8147248" cy="4525963"/>
          </a:xfrm>
        </p:spPr>
        <p:txBody>
          <a:bodyPr>
            <a:normAutofit/>
          </a:bodyPr>
          <a:lstStyle/>
          <a:p>
            <a:pPr algn="just"/>
            <a:r>
              <a:rPr lang="tr-TR" sz="2000" dirty="0" smtClean="0"/>
              <a:t>Birden </a:t>
            </a:r>
            <a:r>
              <a:rPr lang="tr-TR" sz="2000" dirty="0"/>
              <a:t>fazla ilacın birlikte kullanımı durumunda, ilaçların etkisi değişebilir. </a:t>
            </a:r>
            <a:endParaRPr lang="tr-TR" sz="2000" dirty="0" smtClean="0"/>
          </a:p>
          <a:p>
            <a:pPr algn="just"/>
            <a:r>
              <a:rPr lang="tr-TR" sz="2000" dirty="0" smtClean="0"/>
              <a:t>Bu </a:t>
            </a:r>
            <a:r>
              <a:rPr lang="tr-TR" sz="2000" dirty="0"/>
              <a:t>nedenle </a:t>
            </a:r>
            <a:r>
              <a:rPr lang="tr-TR" sz="2000" dirty="0" smtClean="0"/>
              <a:t>kişi, hâlihazırda kullandığı ilaçlar </a:t>
            </a:r>
            <a:r>
              <a:rPr lang="tr-TR" sz="2000" dirty="0"/>
              <a:t>konusunda </a:t>
            </a:r>
            <a:r>
              <a:rPr lang="tr-TR" sz="2000" dirty="0" smtClean="0"/>
              <a:t>doktora </a:t>
            </a:r>
            <a:r>
              <a:rPr lang="tr-TR" sz="2000" dirty="0"/>
              <a:t>ve eczacıya </a:t>
            </a:r>
            <a:r>
              <a:rPr lang="tr-TR" sz="2000" dirty="0" smtClean="0"/>
              <a:t>bilgi vermelidir.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3429000"/>
            <a:ext cx="4236119" cy="2736304"/>
          </a:xfrm>
          <a:prstGeom prst="rect">
            <a:avLst/>
          </a:prstGeom>
        </p:spPr>
      </p:pic>
      <p:pic>
        <p:nvPicPr>
          <p:cNvPr id="5" name="Picture 2" descr="\\filesrv\Birimler\Akilci_Ilac\AKILCI İLAÇ ORTAK 1-\KAMPANYA-TANITIM\TANITIM\SLOGAN-LOGO-MASKOT\SLOGAN-LOGO YÜKSEK ÇÖZÜNÜRLÜK\kurum_logo\kurum 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5321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29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3739344"/>
            <a:ext cx="6012160" cy="3118656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dirty="0" smtClean="0">
                <a:solidFill>
                  <a:srgbClr val="FF0000"/>
                </a:solidFill>
              </a:rPr>
              <a:t>  İlaç </a:t>
            </a:r>
            <a:r>
              <a:rPr lang="tr-TR" sz="3000" dirty="0">
                <a:solidFill>
                  <a:srgbClr val="FF0000"/>
                </a:solidFill>
              </a:rPr>
              <a:t>Kullanımında Dikkat Edilmesi Gerekenler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55365"/>
            <a:ext cx="8291264" cy="4525963"/>
          </a:xfrm>
        </p:spPr>
        <p:txBody>
          <a:bodyPr>
            <a:normAutofit/>
          </a:bodyPr>
          <a:lstStyle/>
          <a:p>
            <a:pPr algn="just"/>
            <a:r>
              <a:rPr lang="tr-TR" sz="2000" dirty="0" smtClean="0"/>
              <a:t>Bazı besin takviyeleri </a:t>
            </a:r>
            <a:r>
              <a:rPr lang="tr-TR" sz="2000" dirty="0"/>
              <a:t>ya </a:t>
            </a:r>
            <a:r>
              <a:rPr lang="tr-TR" sz="2000" dirty="0" smtClean="0"/>
              <a:t>da besinler </a:t>
            </a:r>
            <a:r>
              <a:rPr lang="tr-TR" sz="2000" dirty="0"/>
              <a:t>ilaçlarla birlikte alındığında </a:t>
            </a:r>
            <a:r>
              <a:rPr lang="tr-TR" sz="2000" dirty="0" smtClean="0"/>
              <a:t>ilacın </a:t>
            </a:r>
            <a:r>
              <a:rPr lang="tr-TR" sz="2000" dirty="0"/>
              <a:t>etkisini değiştirebilir.</a:t>
            </a:r>
            <a:endParaRPr lang="tr-TR" sz="2000" dirty="0" smtClean="0"/>
          </a:p>
          <a:p>
            <a:pPr algn="just"/>
            <a:r>
              <a:rPr lang="tr-TR" sz="2000" dirty="0" smtClean="0"/>
              <a:t>Bitkisel ürünlerin zararsız oldukları düşünülmemelidir.</a:t>
            </a:r>
            <a:endParaRPr lang="tr-TR" sz="2000" dirty="0"/>
          </a:p>
          <a:p>
            <a:pPr algn="just"/>
            <a:endParaRPr lang="tr-TR" sz="2400" dirty="0"/>
          </a:p>
          <a:p>
            <a:pPr algn="just"/>
            <a:endParaRPr lang="tr-TR" sz="2400" dirty="0"/>
          </a:p>
          <a:p>
            <a:endParaRPr lang="tr-TR" dirty="0">
              <a:latin typeface="Arial"/>
            </a:endParaRPr>
          </a:p>
          <a:p>
            <a:endParaRPr lang="tr-TR" dirty="0"/>
          </a:p>
        </p:txBody>
      </p:sp>
      <p:pic>
        <p:nvPicPr>
          <p:cNvPr id="2050" name="Picture 2" descr="http://sr.photos3.fotosearch.com/bthumb/CSP/CSP991/k119094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" y="3925559"/>
            <a:ext cx="3049912" cy="281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filesrv\Birimler\Akilci_Ilac\AKILCI İLAÇ ORTAK 1-\KAMPANYA-TANITIM\TANITIM\SLOGAN-LOGO-MASKOT\SLOGAN-LOGO YÜKSEK ÇÖZÜNÜRLÜK\kurum_logo\kurum logo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5321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73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dirty="0" smtClean="0">
                <a:solidFill>
                  <a:srgbClr val="FF0000"/>
                </a:solidFill>
              </a:rPr>
              <a:t>  İlaç </a:t>
            </a:r>
            <a:r>
              <a:rPr lang="tr-TR" sz="3000" dirty="0">
                <a:solidFill>
                  <a:srgbClr val="FF0000"/>
                </a:solidFill>
              </a:rPr>
              <a:t>Kullanımında Dikkat Edilmesi Gerekenler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tr-TR" sz="2000" dirty="0" smtClean="0">
                <a:solidFill>
                  <a:prstClr val="black"/>
                </a:solidFill>
              </a:rPr>
              <a:t>İlaçların, tedaviye özel kullanım aralıklarına ve </a:t>
            </a:r>
            <a:r>
              <a:rPr lang="tr-TR" sz="2000" dirty="0">
                <a:solidFill>
                  <a:prstClr val="black"/>
                </a:solidFill>
              </a:rPr>
              <a:t>aç veya tok </a:t>
            </a:r>
            <a:r>
              <a:rPr lang="tr-TR" sz="2000" dirty="0" smtClean="0">
                <a:solidFill>
                  <a:prstClr val="black"/>
                </a:solidFill>
              </a:rPr>
              <a:t>alınması ile </a:t>
            </a:r>
            <a:r>
              <a:rPr lang="tr-TR" sz="2000" dirty="0">
                <a:solidFill>
                  <a:prstClr val="black"/>
                </a:solidFill>
              </a:rPr>
              <a:t>ilgili </a:t>
            </a:r>
            <a:r>
              <a:rPr lang="tr-TR" sz="2000" dirty="0" smtClean="0">
                <a:solidFill>
                  <a:prstClr val="black"/>
                </a:solidFill>
              </a:rPr>
              <a:t>kullanım şartlarına </a:t>
            </a:r>
            <a:r>
              <a:rPr lang="tr-TR" sz="2000" dirty="0">
                <a:solidFill>
                  <a:prstClr val="black"/>
                </a:solidFill>
              </a:rPr>
              <a:t>uyulmalıdır.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68960"/>
            <a:ext cx="3312368" cy="310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\\filesrv\Birimler\Akilci_Ilac\AKILCI İLAÇ ORTAK 1-\KAMPANYA-TANITIM\TANITIM\SLOGAN-LOGO-MASKOT\SLOGAN-LOGO YÜKSEK ÇÖZÜNÜRLÜK\kurum_logo\kurum 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5321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54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dirty="0" smtClean="0">
                <a:solidFill>
                  <a:srgbClr val="FF0000"/>
                </a:solidFill>
              </a:rPr>
              <a:t>  İlaç </a:t>
            </a:r>
            <a:r>
              <a:rPr lang="tr-TR" sz="3000" dirty="0">
                <a:solidFill>
                  <a:srgbClr val="FF0000"/>
                </a:solidFill>
              </a:rPr>
              <a:t>Kullanımında Dikkat Edilmesi Gerekenler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000" dirty="0" smtClean="0"/>
              <a:t>İlaçlar, kutusunda belirtilen şartlara uygun şekilde ve çocukların </a:t>
            </a:r>
            <a:r>
              <a:rPr lang="tr-TR" sz="2000" dirty="0"/>
              <a:t>erişemeyeceği </a:t>
            </a:r>
            <a:r>
              <a:rPr lang="tr-TR" sz="2000" dirty="0" smtClean="0"/>
              <a:t>yerlerde saklanır</a:t>
            </a:r>
            <a:r>
              <a:rPr lang="tr-TR" sz="2000" dirty="0"/>
              <a:t>.</a:t>
            </a:r>
          </a:p>
          <a:p>
            <a:pPr algn="just"/>
            <a:r>
              <a:rPr lang="tr-TR" sz="2000" dirty="0" smtClean="0"/>
              <a:t>Her ilacın bir son kullanma tarihi vardır</a:t>
            </a:r>
            <a:r>
              <a:rPr lang="tr-TR" sz="2000" dirty="0"/>
              <a:t>.</a:t>
            </a:r>
          </a:p>
          <a:p>
            <a:pPr algn="just"/>
            <a:r>
              <a:rPr lang="tr-TR" sz="2000" dirty="0" smtClean="0"/>
              <a:t>Son kullanma tarihi </a:t>
            </a:r>
            <a:r>
              <a:rPr lang="tr-TR" sz="2000" dirty="0"/>
              <a:t>geçmiş ilacın kullanılması, insan </a:t>
            </a:r>
            <a:r>
              <a:rPr lang="tr-TR" sz="2000" dirty="0" smtClean="0"/>
              <a:t>hayatını tehdit </a:t>
            </a:r>
            <a:r>
              <a:rPr lang="tr-TR" sz="2000" dirty="0"/>
              <a:t>edebilen çeşitli sorunlara yol açabilir. </a:t>
            </a:r>
          </a:p>
          <a:p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6"/>
            <a:ext cx="2791197" cy="221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933055"/>
            <a:ext cx="1656184" cy="208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\\filesrv\Birimler\Akilci_Ilac\AKILCI İLAÇ ORTAK 1-\KAMPANYA-TANITIM\TANITIM\SLOGAN-LOGO-MASKOT\SLOGAN-LOGO YÜKSEK ÇÖZÜNÜRLÜK\kurum_logo\kurum logo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5321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9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dirty="0" smtClean="0">
                <a:solidFill>
                  <a:srgbClr val="FF0000"/>
                </a:solidFill>
              </a:rPr>
              <a:t>  İlaç </a:t>
            </a:r>
            <a:r>
              <a:rPr lang="tr-TR" sz="3000" dirty="0">
                <a:solidFill>
                  <a:srgbClr val="FF0000"/>
                </a:solidFill>
              </a:rPr>
              <a:t>Kullanımında Dikkat Edilmesi Gerekenler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000" dirty="0" smtClean="0"/>
              <a:t>Doktorun belirlediğinden daha </a:t>
            </a:r>
            <a:r>
              <a:rPr lang="tr-TR" sz="2000" dirty="0"/>
              <a:t>kısa ya da uzun aralıklarla </a:t>
            </a:r>
            <a:r>
              <a:rPr lang="tr-TR" sz="2000" dirty="0" smtClean="0"/>
              <a:t>ilaç </a:t>
            </a:r>
            <a:r>
              <a:rPr lang="tr-TR" sz="2000" dirty="0"/>
              <a:t>alınmamalıdır. </a:t>
            </a:r>
            <a:endParaRPr lang="tr-TR" sz="2000" dirty="0" smtClean="0"/>
          </a:p>
          <a:p>
            <a:pPr algn="just"/>
            <a:r>
              <a:rPr lang="tr-TR" sz="2000" dirty="0" smtClean="0"/>
              <a:t>İlaçlar </a:t>
            </a:r>
            <a:r>
              <a:rPr lang="tr-TR" sz="2000" dirty="0"/>
              <a:t>doğru kullanılmaz ise çeşitli sorunlara yol açabilir. 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10" name="Picture 6" descr="http://www.netmedical.nl/images/inline/pill-clo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56992"/>
            <a:ext cx="3024336" cy="291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filesrv\Birimler\Akilci_Ilac\AKILCI İLAÇ ORTAK 1-\KAMPANYA-TANITIM\TANITIM\SLOGAN-LOGO-MASKOT\SLOGAN-LOGO YÜKSEK ÇÖZÜNÜRLÜK\kurum_logo\kurum 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5321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4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dirty="0" smtClean="0">
                <a:solidFill>
                  <a:srgbClr val="FF0000"/>
                </a:solidFill>
              </a:rPr>
              <a:t>  İlaç </a:t>
            </a:r>
            <a:r>
              <a:rPr lang="tr-TR" sz="3000" dirty="0">
                <a:solidFill>
                  <a:srgbClr val="FF0000"/>
                </a:solidFill>
              </a:rPr>
              <a:t>Kullanımında Dikkat Edilmesi Gerekenler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000" dirty="0" smtClean="0"/>
              <a:t>İlacın nasıl kullanılacağı konusunda doktorun, </a:t>
            </a:r>
            <a:r>
              <a:rPr lang="tr-TR" sz="2000" dirty="0"/>
              <a:t>eczacının ve diğer sağlık çalışanlarının </a:t>
            </a:r>
            <a:r>
              <a:rPr lang="tr-TR" sz="2000" dirty="0" smtClean="0"/>
              <a:t>bilgilendirmelerine </a:t>
            </a:r>
            <a:r>
              <a:rPr lang="tr-TR" sz="2000" dirty="0"/>
              <a:t>uyulmalıdır. </a:t>
            </a:r>
            <a:r>
              <a:rPr lang="tr-TR" sz="2000" dirty="0" smtClean="0"/>
              <a:t>Ayrıca kullanma talimatı da bu konuda yol gösterici olabilir. </a:t>
            </a:r>
          </a:p>
          <a:p>
            <a:pPr algn="just"/>
            <a:r>
              <a:rPr lang="tr-TR" sz="2000" dirty="0"/>
              <a:t>İlaç kullanmadan önce </a:t>
            </a:r>
            <a:r>
              <a:rPr lang="tr-TR" sz="2000" dirty="0" smtClean="0"/>
              <a:t>‘</a:t>
            </a:r>
            <a:r>
              <a:rPr lang="tr-TR" sz="2000" dirty="0"/>
              <a:t>K</a:t>
            </a:r>
            <a:r>
              <a:rPr lang="tr-TR" sz="2000" dirty="0" smtClean="0"/>
              <a:t>ullanma </a:t>
            </a:r>
            <a:r>
              <a:rPr lang="tr-TR" sz="2000" dirty="0"/>
              <a:t>T</a:t>
            </a:r>
            <a:r>
              <a:rPr lang="tr-TR" sz="2000" dirty="0" smtClean="0"/>
              <a:t>alimatı’ mutlaka okunmalıdır.</a:t>
            </a:r>
            <a:endParaRPr lang="tr-TR" sz="2000" dirty="0"/>
          </a:p>
          <a:p>
            <a:pPr algn="just"/>
            <a:endParaRPr lang="tr-TR" sz="2400" dirty="0" smtClean="0"/>
          </a:p>
          <a:p>
            <a:endParaRPr lang="tr-TR" dirty="0"/>
          </a:p>
        </p:txBody>
      </p:sp>
      <p:sp>
        <p:nvSpPr>
          <p:cNvPr id="4" name="AutoShape 2" descr="data:image/png;base64,iVBORw0KGgoAAAANSUhEUgAAAOEAAADhCAMAAAAJbSJIAAAB1FBMVEX///8AAADMdwD/zMzn5+f7+/u3t7ft7e3JycnMzMz29vZXV1fY2Nj5+fm6urqsrKw/Pz9KSkrx8fHg4ODAwMBSUlKysrKmpqbFxcXd3d12dnbS0tKNjY3/ycn/0dGhoaGVlZUXFxcfHx/3wcFpaWlkZGQnJyeBgYE0NDSXjo72wsKacnLytLRzc3PNRACqdnbHeACCPgDSkpL/zES9g4Pnr6/qpqaTZQDEkJN2REuLYmd3XUZ4VDnbnJ6aXwBfSji4egB+c3p3WVlNQkeIWkCLb2GWhnKqYQCBWFh4QgCMW1jHy8CHYk+VZhp/cE6Xfn6UgWG+tKt+WwCfkYapoZe7cwqXZiI/OQ5+XzS7awCIdEJRLiyfcQCASRxiQTe7eQBfS0twXSl4c1aCWyW2sJWEWBGaWACTYQBdPQCdYR+VZFeOWV19ZDtyX0SBdTugdVSoh4eCgHHQo6Oxh4fTnpBrTBWSaESTdG3MiWpSMQDruKm8h3p+U2dUSlu4d3dNMmotKlwPK1VVQF+4hjzvsyexjF3OlxzarTKve1mweUbJrnPHjlH4u0LVjBqxmIbqoSKqlGeTNRp3EwCDTz+KQCaiMwCcIQBiMhqHMQCZFByLODx6KCtTBjIvAAAO9UlEQVR4nO2diX/TRhbHFazDVmQpkRRZiixLwTltJw7GctxQZ0PaENhAQyBhgcLSi22XXq5NYbd0r5Z2y5btue3S7j+7OnxJIzlHQzMj8vvwIYllPsw3b4733rwZY9hTF8HjssjGeYp++v/XoQiXm81yrVqu1yWBOOzGPAUR6kzZzGU1LZvLNuoyf9jtOXDRct6MtZWJVWfiSvKw23SgIsRmLhPrSrvz6WfiYTfqQCXXczGPVh8//FQ97FYdpDZMD59299HJkw8/Uw67WQcnuap5CLNf/PPkyZOfbx12uw5MyZlCzEf42CJ8/FlU+im/teI1YUz74lMb8fM3orFoEFs3zvsIY4UHjyzGh1/ih924AxF98et7vpnUsmL2wfLJx18Kh924AxH/r4ePCn7CWMaabR7l65FApL/5+tFH/m4ai+VKlx5oja1IjMSv/v1FFgCMZcy3ilquHomR+NWNP3kINdegH/25rGnNSBBuXu+xoZa9++DBXXtcfrRixrRo2JD/4EPbaq7nXSl++M6r9+7avbSpxQrRsCEmvGYR5syKbcK75+83zY9y9kxT1mLlzWjEwskZM9e493wpEyvEsrW//+3jfDWXMYuFjBmN1cKSki+tnDpf0sy8RfXJJ8VCzjJpMZOpRsUxxYiZphmr/2Nio1SLZSxlK+Zf88VMzIzGKLTF683GXz6u1zTNbDQatWaz3LBtWItKJ7UkrDRr2ZhWKBWrxZW8qZm18l8zsWqEYmBhtlirlprFlUJGKzcb1XKzWsmYK2wknDZHygsrzWq1ZuazmWytXG2Y1njUqsOGJB12yw5KVHq8WchWyiulWr6W1TKOY7olS7JIRiUDjo+eXimWa2apVMlmHMe0UCYxUUzq8YgkTgmcSjULWiybzeZyJTv1VtGTmMomhbRM8xGxI1G3/LZspbh4tmwNw0LdmkhFEaONKV2PU4fduIMR08xW8ouL+Q0zE8sWSesVkbGGKIdhqqErUYAkZhqxbKlasALETEmyeiZN2oRWbyUIgeUS6EMK+qJpLfuW26aZdZtGEa31kI7L9kOCkkWJYZCGZDhKXak2GtVarZFyPFKJsf9OGu0QSmE5TpSRpSR0iyctxuMzL7/LOisE7nLSUo97KsRlkkMy5CBIw7BGnmGNu40nN7cc44mtDTaV9bw1yejoxRwUycVTCesbg6BXn8zN/fi95ZHyUgsET/nWQ95ArKMmRZbBBYeHU4T//jg3N3eTYymVdB/TibQ/xoiLSPkAjM5Z7U04XVJMSeR/5uZ+qhOMYbjDTzRSQOUCLcm/div3LyqlOyES6Qw9ZYrB9J/mfsaxpOqEFZIRuNstpJCJqxhOdeZNgXPsRElJTLIIFWehtyYgI4RERWWbXzVaQyyRcL5YhHj9h7lvLyfdUUgYIQNOSCEx2dCk1DKRknbnTV7iVWsczn0vcM4LoYTWZPNrtPCXiu0s3TzrLutEPMF8axGe4xJOrw3tpRiDQIaDULmeOVLmSPsnXErYhN+dbrVfZ3rnUarr3RDu1AS1KK99CGfVo2buWyv+3AnVAeNFvfc9hNjj3YjQLxjJuHcdVyR77iDk7yzAH55zAAVd9swntNRjN0qCfa5Jkh4TUil3UFI24c/O9yTnywhTnrQUB7t3yqoeT0Vs5Q35y0/mnpy1zIPrgGuG9w5c+Al1bydTdMUFWj8x97+EveAlgJ01LyHszinhD4FwlnSYlfvfbVAWTEAQ6CXkObgHYiIOmChuxO0v8jBudVFnCDKSZ6x6CTES7m7qn0VsCZKdNmRTBN4aY9K4x0w+QhbuFTF4nhA5hZJ4hWu1nZz1/B58hAm4B2LITMiIBku1AXnWu6z7CJNwr4hhcz1lkO2VUeRGdUMibbkJDR8hLcHsmlJhIawVEbeiBoajUuNxCrdEsazjtPpsCPVAFBMhD6hZVnWXQkYiuAkhkWBUleEcb8ZHiOGpp93MX6DQyADXMVl2BhjOiaMjKTZuSw7qpRhtPN1G/iKFE3KYmnb9HZ5OTShJR0TrmZeQ0CEuKAqNfSxCrLNfSPZdD61oKqyvH74IUgz59duE3R/Ifj6N3aWhNSIT6lN6CIFn/h1vA1ZCPhVaKdOPkCd9/ywJbcYND4/t8FS4WWjWP+5EGVIj4mwoYWc/JkhAHliQYCUMD3zofjER4yekYCVkwhu2N0JegrS4jwnPBO6NkJAhTX0zce/PPMW0ufZGiAmQE9rOC4EriYvX37ncmvf7E7L+V+AmFBhunVbWz7z33tr8/JVN91FfQhxwFCgRzoFoEQoJVp8d/OCb2ye2j9m69bob99Jyn6CPF/0ZuKQIpRGTcYPkZie2rl9YujF/rKW1M65LpgI9sUcJ3wC2HAQo43yaHX/h9EsXFpY7eJbmz607SwhDWn/CnDHGdmpwspvdpzgGuhWRSOJbr726tHStF8/WtZfcHCkr6KK/vqQtJS1JEqsqXSoBuuIa4Y3Lqxe2t/14thYu2z2OYfGUHhJb4YIgKILHwIIEWUpx86Ub1wDrtbR9dR1zVgQeD2w1EQ8oiWbIp93kPYpf3Q7GcxCfp/o0meIC5iCcg26mWb8ajji/tJUMI6QFLuiBApsJrZZuXehjxOtKCCEvcmpA1yVE//IBgfr207WLfBAhJXLB0Ugcxh02In4pZKax++mFTdD3JGQyOCdAJDg4zw1tLYQjbq9ugXG8FMzBiyKEFrSFX1y2zbV9ZSkI8XfeXiqQnBK84lEcvNlS8fX5Y/NX7pVPLYPGnL/NYQShJijCEamrIXbCU/D5ax0xL9+4dbNoVn5/89ItAHH5IpuaqZc3Zhy98kqIy8IY8FoQS26uPLdoZkunnq+WFsB+uvQbM5fL5rK2coWz/jy3I2uOgc0d7RUhnq3msuVTv61VzwesHPPnGrFC+xqJjLkREC9SnA6ZN+oVwZa1Sn4lb5r5F5cDJpul1VqxcwdBrjkK/HteH4X7XCK+UagUq7FcKV8rBq7+l17ouVYpu+HbB6VVXZDhLtujuWpGyzaKzUL1bFAv3b7a7LkoI1M47UnF8JzIJ4FsBmRKWIS1clUrLZ6/5ptI31xYuPR+KZfJdK9vy+Z7jShIIo3RsBMq9UrGLGi1fPWUJ4+xdOVOuVqt5WJarlZqmzFby091jSg7/g30hLTYNDOZQrnSuOLpnq9XLe6YZpabzbLpjkTNbOqJdNuR40l3Swd6Qgxjm4VMrFB43zOVzr+YX6zn8/lio2EWYgXnvpNqPs5j4qi7+OE66y6OCBBi4kazUCh6THjs2K3ltQ/zZqVQaJSLxVIsozXqHG8x8Wk7CiQSnf1QWoS5ksYVQUn1+geXgKl0+dGdO2/nmyWzUqkUSjOtqFfirFWe7SYs+PD9R4iU5GlhNSC6WHr11OL9/NuLb69ucG3HRR1leEPsZmQo2BJsoRKuB0aKa2/evn3urbc2u29MpT1F+zgJb1jhFbF5OxBxfu0PS/cu98wmCW/yHh1CjL+4BuBtr725cH9T8tQQd77ncRsVIUJMue6ZbOaX/njl6sz6OpAEpXGnvi0uOrWnKBHSPUmbWwsXLpyR1g1PVoaSnQJTkiXjCUsM7pRhIkSI4WeuucY7cfudLdXe7PYWq9GMK76XCSlCTL26tn3lxfcur1Ot9RzYIwSFFiE29e7FTZzq5puiRyipvKcgbxeEfQun4JO/NGEXhCh43j16JgnpnTohGqeA2wIJk1JqBzuCxVEwCyBM4Cky3X9rF3HCOKFKO0S4qBNixE7hH/KEO+qIEC7ti7Bf8Rt02g8hHlr5BqP2Q0iJKDmm+yHkEUiYdrUfwt29CRbtixCpqeaIMFBHhFDJTxjfzR490oT4bqrV0CbczdZZ9AlxuG+M8Aok5AlmpwBxV78GWAQQkjSz4+lXaA8eBinAhpwYehNdS9DXDPUKJKSEnaub4xAXX/rlJ6QkHNt5mx5lwt3djnRECJOOCIP1DBAiFOTvj5Ah0flkj/0RCghl2/ZHiLPouG37I0Thlt229kcYfpcWfDoiDBbcF+55JADHQHdqO8FTSspIITOXMqI/FOzX/3gKZ0iJlFQMnaoohutW5RE0JQi44Q8O6SRFUYp92wBrjA5PD1p46PA5p5hJg02oqpqQ9dmhybGBASmJ0bjglCRaL8tcOj0xPGlpwNUgdEfwdxItDI+5Ou4ijKS49FSaJUmWHRzovNrRBHKEGDHsY7Ch3EN5owOgxtEjTE4EcEw5jyJCiI1Oghxp9wn4YCz0My8g1hRIOO3enxhAeBzuE7LBCiAcdvOhAYSTsN6z108BhK27WYMIWfQIiYBxOOWG8AGEQ+gEhh0RgyBHOOEwQrtObfUhTB8RoqFngHAE5EhHi9Dvl1rLeus64egSTstRJxxpeWaRJySMyBOmpiNOiHEBPnm0CIWhqBNiOtBNo0ZoAN00aoSgQxcRwtnIE45GjBBcEjofPhIRQn9We2Cgcx9bVAmPd5K+USUc6qTTIko41C0Hiiphd48UJByMAuHAbJ9eOh4JwrGIETLAejgdLUJC9McPY1OdhyDhFHrbh4Tkh+jZmgAJ0+htrhE6QNitlQmwIXqE2N4Id7gyA0bR43siDPv8EohFz+6JEMEt4CNCPyGC43BvhAgd6Wprj4TouTQYDWwf9iVEr5MeET57hAiW0+yREMX1MPKEOJDy7kuoozcQVWCPMGqxRQLYIuxPiFxsQXBgQrhvBIycU7NXQvQyUUmwoiRqhGBVUF/CiQgQjvUkDMGiPvT2LZJTfobJ7ofLgWslgoQ0WOncHWosuHmKHiEJFnZ1xmFQXdsQcoRAJ+2daQIq2ZHzaaQxEKLbEQMIUTOhDBauDfScbAogVNC5TMFWPACwfSLIVtB5C4NCJn4icGDXydaI2PWtg07nDUzD+ZHxoHBpxL81OmY1f6r3GLA4MRaEyCERXyiD/rVubJDUDd/RbkUH9m0sDaKQFk6AI3Aw8Jg6TnLgGdNU0DshE7gMDoVeeqkCiNyv2dT9CTwJNCSGDy7GhxhsbcjUO0uOTU8bTN9bIHh9enJsYGxy8vj00NA4jsSqz8wOH3fgRoZH0qqwU5t5RZqaMHSJU3EclRsxaGbQtgeHU/yu5n6C5unk07su4v9EwKuGt1D9hgAAAABJRU5ErkJggg=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9632" y="3356992"/>
            <a:ext cx="2969443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 descr="data:image/jpeg;base64,/9j/4AAQSkZJRgABAQAAAQABAAD/2wCEAAkGBxQSEhUUExQWFRUUFRUXFxcXGBcXFxUYFhcXHxcYGBgYHCggHBolHBgXITEhJSkrLi4uFx8zODMsNygtLisBCgoKDg0OGhAQGSwkICQsLCwsLCwsLCwsLCwsLCwsLCwsLCwvLCwsLCwsLCwsLCwsLCwsLCwsLCwsLCwsLCwsK//AABEIAOEA4QMBIgACEQEDEQH/xAAbAAACAgMBAAAAAAAAAAAAAAAABgQFAQMHAv/EAE4QAAIBAwAECQYJCgUDBAMAAAECAwAEEQUSITEGE0FRVGFxgZIUFiIykeEHFTNScoKTodIXI0JTVWKiscHRJDRDwvCDsrNzdOLxJTVj/8QAGQEBAAMBAQAAAAAAAAAAAAAAAAECAwQF/8QAKhEBAQACAQIFAwMFAAAAAAAAAAECEQMSMQQTIUFRFCLwYXGRMoHB0eH/2gAMAwEAAhEDEQA/AO40UUUBRRRQFFFFAVgtVZwj02lnA00m0DYqje7Hco/5uzXN3hluxx+kLiSJHGY7eI4Yqdxwdig87DJ9lB1oODuIPZWc1ySwljtZA9ssoIz8pKxDjmdVAGK9T6RkuGJup5tXkjt2EKdhyCW7zQdX40bsjPNkV6zXJ49H6OO9bpD84S5I6+b7qnwWt1ENbR96bhQM8RcHL45l1v5DVoOlUUm8FeHaXL8ROnEXGcapzqsw3gE7Q37p9ppyoCiiigKKxmtb3CjeRRFsndtrFQ5NJKN22o0mkmO4AVG4yy58J7rWvDzKN5FUj3LHeTWomq9TLLxXxFvJpFRu21Hk0meQYqvoqOqscufOpIumYjJq7FL0W8dtMIq2Lfw1t3tmiiirOoUUUUBRRRQFFFFAUUUUHNeHFwJ9IJC22G0jMsi8jO2NVT2nix2Fqpp5mdizHJJyTU7SgzcaQk57iGPsCRnP8lqtz/z3UBnkrNV6zDj3yQFRAuSdmScmtdxppQQqekSQM7lGeugtKyjEHIOCNoI5Kg3ek0TYDrsdgVdpNBu2VVDDWlc4WNd5JOwDs56DdwolE0fGsMTxFcSjYXUHc2P0gcENv39VdT4N6XE1pDK5Gs8YLfSGxj7Qa5Np2CTWW1CnjpCPR5l5z1bN/MDXRNF2QghjiG0RoFzz43nvOTVbkx5uXy56dzA+klG4E1Hk0kx3ACqe90ikTIpDs8hOoiKXY6oyTgbgOuvdvc6+RqSIR+sjZN/MSMHuJqtyrlvJy2b9kyS4Y7ya115dgASdwBJ7AMmoFrpYSIJEhuDGwyriPKsDygA62O6o38spMsvXusKKKg3WktWUQpFLLIU4zCBAAucZLOwG/kHOKhExuV1E6itcEjMDrRyRkHc4Xb1gqxBHfXm9ulijeR86qKWOBk4G/A5aFll1Y3UVDt7yRsE206q2MMeKIwdxIWQnHdU00Tljce71FvHbTCKXot47aYRV8XV4X3Zoooq7rFFFFAUUUUBWKhXV/qnGNtQ5NIOeqo3GOXPhiuC1aZLtRy1SvKTvJNear1ML4q+0Ium7zUm0km/0op08OG/7l9lSODnAmOS1jmZ3WeQCTXByACdilDsIxjPbWvhOq+W4GCXtWDjsddXPWf6VM4A6ZIY2T7TGC0T86bDqN1jW2HmqMrdbjs4Muqbqa/AC0Zy7cY2TkjXwCe4Z9hqdccHLS4gSMIvEq2snFHVGcEb137OfNXlUc/BeIyNIkk8Jc5dYZTGjnlJXGwnnH86z3feunpk7Rt0bwftbQFo41QgHMhJZgMbTrOdn3UuWel9HQyu0CvI5PpSLHJKc9TnOzs2VP4eKZEt7VSQLiYKx5eLQZbf3HbzVOvle2hHkqRakSnWRyU9EDeGAxnYd4203+qZPgtaIvYnutW2WV5ZG1555hhljByUVSPRBwF5O/kdRVXwc0sbuATFNTWZgBnOxTjfgcuatAKu8bxGXXyUv2Gj2vwtzLM0MCOxhSPCMNQsvGPKdozg+iOQ1PvNEEoXtLqQuu3Dy8fG37rBicZ5wQRWng7EvklsXtzMqKy7Ar6jLI4JMbEc3rDJqx1Ed1Mdo6MCDxpRYNQAjWGQdZsjZq4IO3JFbdM06en7dKRdKyXXk0dsRE9yjuzka5hWPAcKp2FtY4GeaplvwftIgITdS623YbkocnacIrADsxVPwVtmEkYxktb36gZK63+KU41htGQd9M6vEq6nkDj90QwlT36+qe3NRjjNHHjJj6KgXL2kksMzmVVheeJ2wHKp68bEDaRkENvwa8WejI5I4rrSE5DSIHjQScQkKyAHUGqQzHGMnO2tHCCwJZFEfFg2d8AgbWCBguqud3KNg2DOBupgsJCkcUgtzLrwQ4eMxmQDi19FhIy7OX0Ty7uWmOM2rhjJaqL6zjjje4sZyxiBZoxKZUdV2lGVmOqSNzDBB56yZnvJhBHIYofJ0nkdQC7rLnVjBOxfRBydtWmkAZldzbGLVjkGvIU4w6ykaqiNm9Hbt1jybidopOC9ocldRXLWNidRzhXCmQMCcHm5Rjnp0zqOmdaVHonRwAiS4AYeiv+KfI6h6eB2AVs0TK6Sy20jGRowsiO2NZo3JADY3lWUjW5dlWz3rEankUp2Yw3k4j7zxh2fVPZVNa2pS9bIAxaRrhclVPHSEKpbbgbu7kpnJOyvNPTdXcW8dtMIpei3imEVTE8L7s0UUVd1iiiigKwazWDQUmkPlD3VGqTpD5Q938qjVle7ys/6qKKKKhUi8IraOGTirYNLeXBBYsxdlQHJzncDj2LW3gRo9jfzzEELEpjJ53Orle4A57qcWCJrOQq7Ms+wbAN7NzY560cGLzj43kjj1IdcpEfVMuM6zgY2KW2Dn21NvpXd4bPK2TS5qJpPSKW6cZJr6oODqI8hHWQgJx115stKRysyBsSJseJtki9ZXlHMwyDz1W6UW+SYm3aGSJ8ZSXKmM4wdVl26p34OcEms/3env4VM2lY7y+tDb60iQiZpH1HVVLLhQSwG3I++t3D/SJjtuKTbJcHi1UbyMjW9uxfrVb3Wkhbw8ZdOikDbq5wx2+jGGOWP/AN0v6Cs5Lm48unGoAMW0bfoDbhyDy7yOcknkFTjN3fwy5eScWO7VodG3VrbQRWsSTMq4k13CAHAJIJO3LE1GE+lehQfbr+Kth0DKT/nrvxL+GsfEEnT7vxr+Gtdx5nVxNNhJpWFNRLOELrO22ZTtdix/S52NSPL9L9Dh+2X8VefiCXp9341/DR8QydPu/Gv4anqW83j/ADf+0ZF0mHRxZQgxhwuJlxh8a2zW5wDUz4w0v0OD7ZfxV4+IJOn3fjX8NHxBJ0+78a/hpMtE5eOfla5ptKsctZQE4Izxy7jjI9blwK9WtzpaNFjWzhCoqoo45ThVAA263MBXr4gk6fd+Nfw0fEEvTrvxr+GnVDzeP82zJe6XIINnAQd/55fxVpifSivrrZQBtQJ8svqg5Axrc5Ptrb8QSdOu/Gv4aPiCTp1341/DTqh5nH+be/jDS/Q4Ptl/FWlp9Kkkmygyd545eTP73Wa9/EEnTrvxr+Gj4gk6dd+Nfw0tl7ovJx3v/l5SfSuR/goPt1/FTroq5lkXM0JhYbxro4PYVP8AMCk5OD8mR/jrvxr+GmrRejJIcA3Mkq80gQnxAA1M17NuG43fStaKBRUtxRRRQFYNZrBoKTSHyh7v5VGqTpD5Q91Vek9JxW6a8rhByZ3seZRvJ7Kyvd5ectzsnyl1Hub6ONlVmAZvVXaWbsUbaXbe8vNIHFuptoD/AKrDMrj9wbh29e+vWnng0RCVi9O7nHrMdeTBz+ccnaRkYC7s8mwmpmO2mPBazpiRr65WwiJCZDXTj9FFIOp2k47yOY09zxxwxJGoCqCsaAbhs2D7vvql+D7g8bS31pPl58PKTtIzuUnqySesmt/wgOy2UkietC0Uo/6cit/Sra9HdxYzCSIOndBQ3RBdSHX1ZEOrIv1hvGeQ0p31pdQ3MFtHfTMJgxLPgmNV3nbv2Z5qebW4EiK67VdVYdjDIqrurIm/gkxsEEw78pj7mNc+OTsyxjdoPgrbCYmZ5Lq4jWNy051gnGZ1dVfVHqnnxWmzm466u7KR2jkjfjImRtUtG4BAGPm6w9vVVhwfJa/v25E8niHasZb/AHUrcLNJRycRfwPGl3bErLAXXX1VYqylc5ODrcm1WJrp16OTKTLul6QvbmwP+IHlEH65QBKmfnqPRYdYxV7aXSSoskbBkYZBH/Nh6jVjo2+iv7cSJghhtBwSjY9JGHfg84NIFsp0bfcSTi2uSSgJ+TcbMZ7So7GWq2OPl4vhc3MEktxKBdPAkccR9ER6vpa+WYup5hWniF/ax8Vt+Ct0+jhcTzJnBAtXGVDLrIZCAyn1l5xVv8WyamCbfXzsbyf0ccxXjM5681Vv4fixzw3pT2KSxXfFNcPOjW3GjWEew8YFyCijIxn21eVSWGgYxdrbsWK+ROSUJjOWuQ3o6hBUAnYAdgqFZ6OSZiI2RTrOBG9/dccNViPTRT6J2ZxyZpapy+Gty9DO240taKl0hPEkqvbAOusAY3yOo4O+tmjtFxSSPEzF8RNIHgvbiRVwQNWQFvRJzs58NVrwE/yMH/prVsJ1XSOPw/rq+6mWXSBnMGvb6yxLJni3xgsVx62c5FS/JdJfrLb7OT+9T4f/ANnJ/wCzj/8AM9XwrXy46PpMfyEbRkukJ1Zle3AWSSM5jffGxBOw7s1M8l0l+stvs5P71p0RaSSQni9oW7u9dONeHWzIdU8ZGNbYc7Nxz1VYiwuGeIhVi4tkywuZpPQU5ZTGVCsWGzLbRnPJTy4j6XH8g4M3jzQo8mrr6zqdUYHoSMuwd1OYpG4Gn/Dr/wCrN/5np5FZz3Y8E1llP1ZoooqzpFFFFAVis1igUOGmmltEaQgFjgIvzmx/Ibz2ddLvBjgpJdOLm+JdmwVjbaqKd2sv8k3c+a0adl8s0ysW+K3O0chKAM/tbVX6tdQsodVQOU7T21XXq5px/dr59a9W9sqDCiqbhVwUgvlAkBWRRhJFxrL1HnXqNMFFWdEkhQ0IbqwikF5JHLbwoWSYM3GAD9BlI28gBznk21Njhku9GsJRiS4gkOPmmUMUH1QVHdVX8KFrK8MZC8ZbxuHuIl9d1BGMH5o25G/aDyU0aI0jFcRLLCwZGGzHJzqRyEc1EkL4O9Ia9nquQDbuUOTjAO1d+7eR3VcT8I7SLBeePAOdjBm7guTVe9r5BpM7MQX4JB5EmXJK9+Tj6XVU3hUsNvaTzmKPXCFUOoueMcaqndyZz3VW8Mv3bdEz+xI+Dh+MiubjpN5NIud+oMKn3LVHws0Hb296Lm4iElrckLIckGCXkcapBKtjaNu7NOPBCw8nsreI7CsSlvpMMt95NJ72x01eax/yFsxCnknf9LB5tmM8g6ycWc540Lo+CGPFsiJG2GymMPkDDE/pHGNp6qUfha0Zr2wlG+Jg2RvAOxv5g/Vp7ijCgKAAAAABsAA3AdVRtL2gmhdGGQykHsI2/dSqZ9tkXROkZ3t4rq3gWeSQCOYcZqENEGGduzlPiFS/jnSX7OH261QfB3dPbzXFm+8EuO1cKxHapU91XbaHucnGkbgDJwNWLZ1bqpdM5zTi+2MrpS/DiT4sXXClNbj1zqkgkbt2QK2/HWkM5+K0zz8cmfbitHxPdftK48MX9qPie6/aNx4Yv7VXWKPqZ8t/x3pDBA0Yg1t+J0Ge3ZULRl3fwRrGmjhqqMLmddg5BW74nuv2jceGL+1HxPdftK48MX9qtjZj2R9RjvbWLy/44zfFo1zGIyfKFwVDZGznBz7ak/HOkv2cPt1rV8T3X7SuPDF/aj4nuv2lceGL+1W8yr/V/q8Wd7fxBgmjVAZ2cjj19ZzliO07a3/HOkv2cPt0rX8T3X7SuPDF/aj4nuv2jceGL+1T5h9X+rTa3F/HsTRqquszaonXALEk47yacdDaRmkGJrZ4Wx85HTuIOfaKVk0Nc5H/AORuPDF/am/RFpLEurLO0/MzKqt2HV2H2e2ol2cWWNtsWAoooqWwooooCo+kLoRRvI25EZj9UZqRSj8KV9xVg4G+VljHYTlv4QfbQK/wS2ZmmnuX2kkDP7zEs/36tdVxSx8G2jeIsIsj0pAZW+ucqO5dUU0URJ3orCtms0qfB3pAzRXGdupeXIX6LPrj2a5HdRJqIpA0xYS6Lma7tFLWrnNxbjcnPJGOTZ7Ozd0CvLrmgWtM20elLEmBwScPC42FJE2rn5pzsI6zSna350vcWsGqVjtwJroEYzKpwU9uz6zc1Wl/o+TRUzXNspe0kObiBd8Z/WRjmHNybt21ffBy7ji0nKsZVoL+JbiJhjay5DqP4jjkobX/AAhjeceSxEoHH56QbDHFyqh/WNuHMMk8mYFrfSxPNb20ECw2hRBryumQ0SvnCxMP0t+aa8UjaQvYEn0jDJcRQvMIivGMF9a3CZ2naARVc7ZjdJiwseEFzNni0tTjBP56bIDeqdUwA6p5DuNMVozlAZNXWI26udXuztpDh0xDFOH8stnjZUDjjk1wwXGRt2wrvCbDl2O3ABedG3kcsYaKRJE3ayMGGRv2is8Ln1Xq7JutOcfCHo97W5jvoh6pAkA5RtwT1EZXw0zWF4k0ayIcq4BH9j1jdTBpOxWaNkYAhgQQdxBG0GuaWtvNoqVlYNJZu3rAZaA87AbcchO479+yr2OHm4/+HKivIlXV1tYauM62RjHPnmqml4VW+SsZedhyQo0n8QGr99Vcslq7opfOmbx/krBgOeaVE79Uba9cVpN+jReNz9+yml5xZVf0VQDg/pBvX0hq9UcKD781sXge5+UvrpuxwoPcBU9K88Pku8UVSjgNBvMk7HnMz/0r2/B94RrR3c0ajkkKSp3iQZx2GnSZcFi5i3jtphFIejtPR8asL3EEjsdVeK1gSeYqCyjxd1Pgq2Lbw0s2zRRRVnUKKKKArmPwrOZ7m0s13ucnq4xtUHuAY106uZ6JHlenZpN6WoZR9JPQA9pc91B0mKMKoUbAoAA5gBsr3RRQa55NVWb5qk+wUkfA8p8jkc/6lxI38KA/fmrzh1pDiLG4flKFF+k/oj+ee6vPwf2XE6Pt1IwSmue2Qlv60DDRRRQYIrnXDPQ62XEXcGVWG5V2jHqosmyXV5gxxld2ScYzXRqWdM6NluHuYZAxgltwsRBXUR/S1iy51i+tqEHdjm20DJG4YAjaCAR2HdXloFJyVBPOQDVHwDujJYwhvXiUwv1NCShH8NMFBq8nT5q+wVT3emOJvYbdwAlzG5jO7EkZGsp7VZcda9dXtc9+EiTF9ozB2iVz3F4BQdCqNd2ofqPPUivMjhQWJwACSeYDeaIyks1XN+En569hsTtRfz06jcyj1UPUeb95avWsJ4v8vxJX9TIuoB1JJGNn1lbtpf4C5uZrm9YfLSaq9SLtx7NQfVp5qJGOGE3fiKN+EQi2XMEsH7+rxkP2kecD6QFT30xbrGsrTRiNhlWLABh1ZO3bVV8IF8YrKRV9eciFRykvvx9XNadN8FBLYxQJgS26JxTfvqo1hnmY/wBOapbak7JfnVE2yCOe5PPFGdT7Ryq4769i5vpPUghgHPNI0jeCIY/ir3wU0z5Vbq5GrIpKSJjGrIu/ZyZ2Hvq3olT/ABVO/wAreSdkCJCPaQzffQnBe1zl4zKeeZ3lP8ZI+6ritdzcJGNaR1RediFH30Cvwu0YieSyRIicXdQ51FC7GYLyDnIroFIt7wqs5BgGSZFdGZ4opHjQowIJcLjYQN2actH30cyCSJ1kQ7mU5FFZNWpNFFFFhRRRQRtI3QiikkO6NGc9ign+lJfwSWR8nluG9e4lY5/dX/5F6aOFia1ldActvN/42qHwAAGjrXHLEpPack/fmgYKM0oG9u9Ia5tJFtrZWZFmK68kxU4ZkU4CoCCATtOKrrjgRfA68Wk5i/75fH3ORjuoLThto9rx7a0APFs5lnbbhY48YU9bFsDsPNTWi4GBsA2AcwpCj05pW02XNoLhR/qQH0vYBt8Iq90Fwviun4sRzxyYJ1ZInAGN/pgao7yKBirBqq01wjtrQDyiUJrZKjDMxxvwqgnG2qqDh3bypJJGkzRxI7tIYyseFBPrMRknGMDbtoJNtwwtzPLBI3FPG7IDIQqSaoBOo52EjO0bxWy84ZWMfrXURPMjBz7EzS5wP0YtxZE3cayeUSyT4YfPIwyneM4yCOQ1Ln0fo2xXWeK3j5jIOMc/RDZY9wq3TVeuJeiOGejWZljmRDI5Y6wMYZyACcsAMnApqDZrnMekV0nrw2lnA0a+vNcIoVM5xqxr6RJ7Rupv4LaGNpAITM82CSC2zVB/RXl1RyZJqq0XFc44Ytr6ZsV38WuvjsLt/sFdHrnPCRcabtzzwN9yy1FVzusbYfbW7V+o81LnwmaT4iwlwfSlxEvP6XrfwBqkA43UqcJp2u9IWlsdqw5lf+Yz3KB/1KiZOfi59+lMXBPRvk9tHHjBVRn6Tek33nHdVxXmNcAV6/5/z76mN8JrEn6d/wATpS1t9624NxIOTOzVz/D4qcKTuAf5+W7vT/rSakf0E92p4acqldUxaJEVzJcIwVZU/PIdzMnqyDmONYHn3799IvDsTScVZW7zvtOWKxrgbztJON3NUz4QdImGzdV+UnIhTn9P1sfVyO8ViXgbC0MKjMM8MaKs8fouGUbScesM5/vtoPK2GkZ/lrmO2X5luus/fI+7uqTacD7VG13Vp5PnzsZT7D6I9laLXTstuwi0gAuTiO5XPFS9T/q37dhploBAAMAYA3AbAOzFRV0NGzl48wyn/Ui9En6a+q4+kDUqt9nvoJVurBQHYMw3kDVB68Z2VsoooCiiig13EQZWU7mUg9hGKR/g80qIg+j5zqTQO4QMflEJJGrz7zu5CDT2RS1wv4IRXq63yc6j0JBv2bg2N46945KBht4FRVRFCqowFAwAByADdW2uW6M4ZXOj5PJtIozqNiyja+OfO6QfxdtdI0dpGOdBJE6uh3EfyPMeo0GnTmlo7WB5pD6KDcN7EnAUdZOyk610/fTQm8YpDCNscCR8bNPtwq5bcCdgIHXivXwsqXS0hzgTXADY7MD/ALs91XscYUBVGAoCgDZgDYB91Z559LTDDqL2g9CM8jXd6oe5kOQjYKwLyKF3Fsezby5NTNJT3O1Wto7mJtmBJqHGdzI4KkbBuNW9YZgN5A7TisvMu23lzWi3fi/lUmSeGyhA2hPTYDrkbAHcRS7baIt5HPk8FxpCQnbK7NHD2l9mt2ZNP11DFIBxgjdVOt6WqVBH6W3Zs66i8CdL+VXFyyfIQrHFHgYDEly7d/ogdQHPWmOVyvqyywxwno8cH9FLZvHJPDBHNO3ExiAPsBBYhmY4OxOQclO1KnC+TF1o0chuW9vFsB/M011qy2wa51w3bU0tYNzqy+0kf7q6Ka5v8JWy9sH5pCD3tEf71FU5O358GSlXgNHx9zdXZ3PJqJ9FebqwEHdVtwqvuItJn3HUKr9J/RGPbmpPA3RvEWkSH1tUFvpNtb+eO6qYxx8GO/7ruqLhxpHyeymfOGZeLXtfZnuGT3VfUm8LB5TfWdpvUEzyjkwudXPcGH1hWjvXvBbR3k9pDFjBVMt9J/Sb7zjuq0rJNarmdY0Z2OFRSzHqUZNAnaUPlel4Yd6Wa8Y/NrnDAHvMY7jTrSZ8G0DOs95J69zIcdSqTkD6xI+qKc6DxPCrqUdQysMFSMgjmINLosJ7HbbAz2w325OZIuuFzvX9w91MtFBosbtZo1kTOqwyNYFWHIQVO0HINTrPfWg1vs99BOooooCiiigKwazWDQLen7COfWjlQOp5DydYI2g9YpBueD13YOZrGRmXlQbWxzMm6Qdm3+ddH0h8oe6o4rPeq87zcsM7r5c+0/w3W7t49dOLubeeORQM6j6uc4O9ew/fTtdWhv447qyuTC5UZ2B4250eM7AwORnfS/wW4Nx3l1fyXEesnG8Wmcj0gTrEEcwCjvNOuguDEFmWMAdQ+9TI7L26rEjPXvq+t93o45em4po+C99J8tpDVXmghRCfrtk+wVrf4MbRjmR55DztJk+3FO4opJIm23uTYPgy0epyY3bqaR8d4UjNXl+yWVpI0MQCxIzCNBqg4HUNg5zVtWCKlBP4Rza8ui31lbNyDlDlTmJs4PNTjSnwtwLrRqDZ/iWbuWNs/wA6bKDBrm/wtbPJ3/Vzr94z/trpNc9+FiLWtZD8xo2/p/uqKy5Pb90vT9jx6JFnYZo3YcpSNst/T2imFVwMUr6W0c11BEY5DFImpLG4+cU3HqOfu5doqHacL5LYiLSERQ7hMgJjbr2bu72Cqz0YcFkO1K3ByPjr29uTtCuLaPsjA4wjq1sVewaSjeMyRsHABI1TnOBnGzlqBolorO1jWaREONZyzAZkc6z9vpEjuq7qmUvarqlX4Sb0pacWvr3DrGo5xnLDvwB9apPnjCxxAk1wf/5RnV8b4FVXCR5WntLlreRooFLPGhVnWQ9QO3GFOzmNNw68e2zXoewFvBHCN0aBe072PexY99S6g6I0zBdLrQyBsb13Ov0lO0VOosKKKKArfZ760Vvs99BOooooCiiigXtM8KVtT+dgn1c7HVQ6HvVtnfiqn8ptp8yf7P31e3fCW0Qsj3EasuwqzAEEchBqD51WXSofGKKZZa9i/dfCBbMxISfb+5760+flv8ybwD8VM/nVZdKh8Yo86rLpUPjFV1HPeLG3eqodG/CDaRAjiphkk7IxvJyTv3kknvqd+U61/Vz/AGfvqw86rLpUPjFY86rLpUPjFS1xvTNSIH5TrX9XP9n76PynWv6uf7P31P8AOqy6VD4xR51WXSofGKLdd+ED8p1r+rn+z99H5TrX9XP9n76n+dVl0qHxijzqsulQ+MUOu/CjvOHdhLJFI8M5eElo21MFSwwdzbQRyHmFTPynWv6uf7P31YedVl0qHxijzqsulQ+MUOu/Cu/Kfa/q7jwD+9VWlOG9pOHV4pmRxgqY942fvdX3UzedVl0qHxis+dVl0qHxil9VM/umrCnbcNbZEVFSfCKFGUycKMDbnbXqbhtaupV4pWU71aMEHuzTT51WXSofGKPOqy6VD4xUaZ+Vj8Uh6P01YW8plhiuEJBBUA6hz+6WqRNwjsHl417eR5MAazR62ANwAZsDuFOnnVZdKh8Yo86rLpUPjFNJ8uX2v8lkcO7fGNSbHNxYx7Najz8t/mT+Afipn86rLpUPjFY86rLpUPjFNRXycfi/ySL/AIQWMrBzFOso3SxrqSD6ysM99WOj+H0SLqyeUSkHY5iVWxya2qcE9eBTN51WXSofGKz51WXSofGKNMZ09t/yo/yiWvzJ/sx+Kj8olr8yf7Mfiq786rLpUPjFHnVZdKh8YqWnXfhSflEtfmT/AGY/FWy3+Ee1B9Sf7P31b+dVl0qHxijzqsulQ+MUOu/CNa/CPZuwU8amf0mjOO/Vyaa7W6SVQ0bK6ncVII+6l9eFVln/ADUPjFXtndxyLrRurrzowYe0VK2OW0misZoosrNLaCtpzrTQRyMBgFlBOObNVPmlY9Fh8NM8u6oVRWPJbtS+aVj0WHw++jzSseiw+H31dUVCm6pfNKx6LD4ffR5pWPRYfD76uqKG6pfNKx6LD4ffR5pWPRYfD76uqKG6pfNKx6LD4ffR5pWPRYfD76uqKG6pfNKx6LD4ffR5pWPRYfD76uqKG6pfNKx6LD4ffR5pWPRYfD76uqKG6pfNKx6LD4ffR5pWPRYfD76uqKG6pfNKx6LD4ffR5pWPRYfD76uqKG6pfNKx6LD4ffR5pWPRYfD76uqKG6pfNKx6LD4ffR5pWPRYfD76uqKG6pfNKx6LD4ffR5pWPRYfD76uqKG6pfNKx6LD4ffR5pWPRYfD76uqKG6pl4JWOf8AKw+H31ZWnBm1iOtHAiNzplT9xqQm+p1TGvHaNX/mTRWaKlo8S7qhVNl3VCqKx5O4oooqGYooooCiiigKKKKAooooCiiigKKKKAooooCiiigKKKKAooooCiiigym+p1QU31OqY142aKKKlq8ybvZWiiijLkFFFFQoKKKKAooooCiiigKKKKAooooCiiigKKKKAooooCiiigKKKKAooooAVJooqWnGKKKKN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429000"/>
            <a:ext cx="2376264" cy="271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\\filesrv\Birimler\Akilci_Ilac\AKILCI İLAÇ ORTAK 1-\KAMPANYA-TANITIM\TANITIM\SLOGAN-LOGO-MASKOT\SLOGAN-LOGO YÜKSEK ÇÖZÜNÜRLÜK\kurum_logo\kurum logo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5321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75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548680"/>
            <a:ext cx="8229600" cy="1143000"/>
          </a:xfrm>
        </p:spPr>
        <p:txBody>
          <a:bodyPr>
            <a:normAutofit/>
          </a:bodyPr>
          <a:lstStyle/>
          <a:p>
            <a:r>
              <a:rPr lang="tr-TR" sz="3000" dirty="0" smtClean="0">
                <a:solidFill>
                  <a:srgbClr val="FF0000"/>
                </a:solidFill>
              </a:rPr>
              <a:t>İlaç Nedir</a:t>
            </a:r>
            <a:endParaRPr lang="tr-TR" sz="30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1543104"/>
          </a:xfrm>
        </p:spPr>
        <p:txBody>
          <a:bodyPr>
            <a:normAutofit/>
          </a:bodyPr>
          <a:lstStyle/>
          <a:p>
            <a:pPr algn="just"/>
            <a:r>
              <a:rPr lang="tr-TR" altLang="tr-TR" sz="2000" dirty="0" smtClean="0"/>
              <a:t>İlaç; bir </a:t>
            </a:r>
            <a:r>
              <a:rPr lang="tr-TR" altLang="tr-TR" sz="2000" dirty="0"/>
              <a:t>hastalığın teşhisini, iyileştirilmesini veya </a:t>
            </a:r>
            <a:r>
              <a:rPr lang="tr-TR" altLang="tr-TR" sz="2000" dirty="0" smtClean="0"/>
              <a:t>belirtilerinin </a:t>
            </a:r>
            <a:r>
              <a:rPr lang="tr-TR" altLang="tr-TR" sz="2000" dirty="0"/>
              <a:t>azaltılmasını sağlayan veya </a:t>
            </a:r>
            <a:r>
              <a:rPr lang="tr-TR" altLang="tr-TR" sz="2000" dirty="0" smtClean="0"/>
              <a:t>hastalıktan </a:t>
            </a:r>
            <a:r>
              <a:rPr lang="tr-TR" altLang="tr-TR" sz="2000" dirty="0"/>
              <a:t>korunmayı  mümkün </a:t>
            </a:r>
            <a:r>
              <a:rPr lang="tr-TR" altLang="tr-TR" sz="2000" dirty="0" smtClean="0"/>
              <a:t>kılan üründür</a:t>
            </a:r>
            <a:r>
              <a:rPr lang="tr-TR" altLang="tr-TR" sz="2000" dirty="0"/>
              <a:t>.</a:t>
            </a:r>
            <a:endParaRPr lang="tr-TR" sz="2000" dirty="0"/>
          </a:p>
          <a:p>
            <a:pPr algn="just"/>
            <a:r>
              <a:rPr lang="tr-TR" sz="2000" dirty="0" smtClean="0"/>
              <a:t>İlaçlar doktor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önerisi ve</a:t>
            </a:r>
            <a:r>
              <a:rPr lang="tr-TR" sz="2000" dirty="0" smtClean="0"/>
              <a:t> kontrolünde kullanılır.</a:t>
            </a:r>
            <a:endParaRPr lang="tr-TR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89040"/>
            <a:ext cx="3497932" cy="276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data:image/png;base64,iVBORw0KGgoAAAANSUhEUgAAAKoAAAEoCAMAAAD/p5rXAAABIFBMVEX/////1tSzMzMAAAD/QECA////2df/3Nr/QkL/3925NTW2NDT/4uD09PS7NTW5ubmtra3CMTGWfn3MzMz40M7pxMLb29upMDB5eXl7Hx+CbWzONDTV1dXi4uLuyMbu7u64m5nbuLYtDQ1rWll2Y2JLPz9ubm4zMzNOTk7Tsa/JqadUR0Y9ERF0ISFaWlqIcnEwMDCOjo6tkZCKJyegoKCbgoHsOztUFRUbGxsTBQU4Ly+TJSXDw8OLi4tBQUFjY2MkJCQgCQlqHh5TGBhgUVBEExM1Dw8TExNy4+NlycmVKytLlZUfHx9OQUFcuLgmCwtHjY1TpaU9enohQUHeODhs19cLFhYsV1d37e0XLi41aWkRIiIxYmIxAABoEREeExJE2KtmAAAcnElEQVR4nO2d+18aSbbAxcpU09CgIg0R5SWgAiqKIIKKqBgyRpPJJpnJzOy9+///F/ecqgb6UdUPFGTvZ84Pu5sVmi+nqk6dVxUrKwuW1E5qnUykn9rhsmgMV2ldo5wSsby/vl57a0KQWPaKXDxNsW47nc7Ru7Ah787gnx32h2w2+6agqdZ7k/buVlfT24xwIgx444j9ebTeeiPMWKzVP+GMH3Z3u+fn52ZGi4TPu7sfujh9N98AdHPtgFE+XF5epq2aFMKGw9uXOBP6i5611zcXyLn9/fu5J6VJt9v4ppvj2KIwr3aYOs+OfDOaaFfZGrtZzDzghvNuewZQZA1vrDL7tQhzgMbzcibMCe7WITzjYAGs1y9nPf8AzzheACvo9fYlpAi7212MXoG1c/5C1u0F6RXmwLbXFAhP/kP8543FzNdN+JjvLpTh7Y1tvo+lNzYkpoLp9WD+JhZYt6S76MbRltmv2joSK3dRet0HKyDUZ/g74h3fGHaztYduwtZ3ESzTa3/ues0Dq+Pjwee7/F+yf7Vm3udTa3to3UTLkLEuwCeAHcvGen7ZJX2R75TvA5KUdf77Fjiq0bD9Y2XL5IqQLzLW/txRV/bIrfnTH7pun7pGSFfIurGIKXA1HdXwNqz5m2u3eA9e/UG4ti7J3vwt1tp4VNnYpzw+EDyyDQHqu/MvJD931LFez/2t45bYFId3CZk/Kup19/z8f8ieH1c5+yS2AjDHr+ZOavjZ++/9vXif3IrUCoOyN19KJtkBISd+p9o+6UpQySISMPmnJ9/rV4L67pKQt4i53USCGsZg663ZbCLTavq/BzXc+Qd1dvkHdQ7SIuThvwdVHJEvHWrqSRiNLSFqlpBDSYx7fjh/1HWffgpI9oKQbYlSYQtYnyMlFwhbd3y5AFniko85W4C7csXSuj40khrJScNAuoA89j7Pn3jFKikPnS5g/FfAW914QM223Lw4ID2TkmIyZhE1IoBIv7vFvO5FfyUm1G1s5eBvmZVCgTefLoB0JQ/6CofDl5ddNhH21pwC/3cnLc1dnj8sKATgqJhU+w5yJKyvdrBeJCMNHy6KFFGnwT0WsI62LHLmWtRiJYFRaiGkPH1t+XSbyDkxr4I1rEWRYnAt2YO8Ba3UwnT6AtTwBstsL45UmojyAmXJ9ZPWwoqtHNWZvPaWVVj5gwU3B8yEGmcl4UX3XMhQt2EbI1+2N5xyyaztzeJ7WSSozLS7iD/PcSGo797JMfsL2fKDoV4LPAKQBaSoA6GGyWLyuwEEULdESg0vpnYWRGS71RKirsk2VlxAb7DM5RLrC1HBpVo61DyL77BcvW2S74ZZWjrUu7OzMyNgscr1W9NZJC8y8cdcDparFJE/WHfIW5l4L1mq6fj/UxbYQvkC2bnaNFbV5pJt/Ta5fj8ymYD3iyjuziSGwep0MIMWvrz7QpZv/+eSPyHkdiO+amR7wuHt+B1ZvvruipEKsmZRwu8wzLtYtiV2w0gd/koaZsHJ2x4DsAuQbonyfGGf7SyLk+yTtImxs1zuCq4oWWsols2WaLZiel3aGZpeqgpfyq09PLyYaoRPufJAXaJdi3igvjWfSQYuqOHLpVpWWZdldX6/VKgp7AiUKHVjySLWFiGrYtJtQgYLzPN7y6ksuYaZgJu3prPKHiFHYp2S/bdmswuy2j2rRR2jCCp7YLF2v59P3Kvwefiwu4Q6RcnzQ5fxVS5R9q8l1ClKfs2RC9pfTlIU87FbcvN+uc5Y22TTJMur0X/kH/lH/EnKXGl8axhX2ds3G8r3ews6zR1U8pstQS2CkPVlM5ib18djtsOzszNLl5eflsqFyfsJJfM8QPC/PhweGp0II3K6JDmzPQ60dRSPrpokEonEt7Zuja/RevtiT/4ET3CS27t0xAJq+HaRdLpzy2p++33fp5bmI1l2N0X3bjXi5BxrN35298BVu/d2tYn1G2aejtJyUEO3j4+PrO3s+I0mLTNPt+l4VDD0dlqQePr+Hjz9tzC2zI3fSntzTudC9GwX9oZF+9DYB7/b8aNR61x4hHl7stC0xOmA3G15zFExbHwLYN+zBXZ6Ov91FjsA8xQNqNEJbBTPWe/v70PQOtofrOXnacROvVe9q8Qf7yyOQmtes3fzgJDHuDeQq2LT96TLhG+9c7Fh+Ssw+Y8vUKkBG4lzSXfu56TXU1Dp3eNsk1TCvIqsxmGh1/PCUuBEHdrckpdLZBXWWWtlZSc19s1TL94n8EjPmct2P7PEHwk5tdwW9yK3MZYnpAMD9vqgq9F0mju8KOPeq+OZbRjeLXI/B4WONwV4+hZbZ49HR0YUMVutLQteafd+LqCrj7vMkXwwBgw9m3Sa6bY/g13ADf9L+mW2VAwaZ/dpfbi7szwd3LAzvr4Ckz7BcgriQvmiRL/wkQ39WTriiCEij9h0MQhWxYjh/W4vN/p2lLOzRzSot/cRsfEDg4szI9BlQHix39lrk0aNpXPnskVHsUEkyCVLcyFlsIeH6VVX7ywaRVa/eff1G2w1nY+Rck5Qx0vSOAd8VjMGc5in6bTvl0ZXMZHg6+ai49cf/egjufVv9qJpdG0PvHeueczT+CHZDWKh0T/w7moDP6r7yqSRNJj8AFoFYfPVYy/IngR9qruAyY8f4eZ0Fmg3iaZvPU8DtmA3fT3OSPzx0Ui2+V9W/K3MZrn6A5iReJ3hB86tOx761YaBUbnNctsK3gceKvHnYDrwkOmzpyeTWiY4Kjzj1s0nRL/v4cUzNRI/M9zPZrug0VBImQUV9PrBhRVTUg8vGX+W0uh84F59RlcUADVQg48V2wtkrC9CxZT14xb3ORONRiOhqYoSGqPOYlaiq9Jz9nh6hxwGREUflAX4d/f393y5F6uKoqhatVQaMlhEnWkJMJslDL5jzEXz/cgo6hEzvo8fJlHnqNzQVIrDXu3xWYBztYzPnWW0otFdsV4ZqvcTx3p87HQ6d1NKtEqFqsrGnGoNQoa1Qo2QhhaiRQxQgi+sVcN/FeiVoXq9l2XOWfppQjis1ytJNimZPoFUz5BnPUSpoo9IJhTS8FWz5WfYXuBcW16oTJVHD8Qio2ZTU1U1ZBZAa2p88RdHpEhVtl/NmO98FMXceRfU6Gp69X53d3fK2AO5yOk5bpDMQhukqRj/W9FJT6MwEYL5VmbB2NA+B/blC9VIMZBBO2FIIwS6VKmDMxRSM2SoTf85JEUlVyfTrqWggmfE7VHsgQQVVhHbfQrFIlj1sTgZDT2CTvXpN1AKhFTVNrz9aFaLHe043IG+EJXVSIaZcghUKFKiffSbJKOZX6Y2SU2pzb6wgAC9Hmvu7cqJalSeSE2VatGOqteK1i+kkhrVBjPsLhMI3AkGFtaYAzU+rp1XvdU5YbWrHhZViOZeYARW41/sAYwdNYJZpNuzLyRR9atTIXuNKKFkiczutUW37H62HfXhC2bYQLE6kFLxQkrmPPVNq6SshOgzoM7qCrNcrAsqmqczPBIFOlXUarOZdMLCci96sqqZusIsAbmfkdUdNXKItwtF4mhqQrRdvyCk0qb2magkSNtzciiIGlKaZObMshB1sluBTjvx6Oohaao1cJJGCdYG0KsVdNW0PyltP6hlRA2pTK+vjho/ZKMV/0B6SfQ220UNeG/wEq9KuaTjro+i5Xo9H5NVZ6hoYWe0Ak7U/hg1niZfopHVOKiWqplSSVPUBNvd8pa+KqZn1YsUpwl3DfWnGTM3DlQWsOBfIp3bXfj20ccv6MLhJkpzlZOrGCsKo6NjQi34sbjKWL1kRlYH6pWBeohOezQNdqo0/pAa79/mfh9sHOw4KnInfZCapsIIrUrQORBBB95WnN9DVMwu37MVRSaoGvfD+MFerOIx5FN4gUCFfB4LtY3+KzkKOl/ju07UG0QFN6oTSTPSsc5ognu3vL/q5ODgQjb+VKHlCkqvKNQ3xgWkGzB4QVT79Y3rgBo/6vKsISx2Y3Wja8ycW0tXN4F/mR1T9spioTz5e0MTsFINbdZREL1GMfHluGkSHOAtko48dMkd7P8NY3UDKs94W1GzsOValUpzk9+vuoY50hZaB7RZgVCZE+jIDENkGY9jlHgE9moyurCLt8ZzeSr7sAqt5h9X+N4VP1q9jou0Idoe4GlWVK/6AKI6i1no/WAO7i4eAdd7PIB0aFiKlBk1BjObWkkHOE68A7PP7IlIrxBr75ona/zew+fGGMRZ1WaoHw4htoh3p6NLJ9+qPwEdxCDAqVlQYWSPx6Z3LE2nIYD49dDkDcbvyZYrKsasAyfqNbl9xKwJ+/sUNTNGHXO8X8/ChvFs2VTRd7oa//7SBNU5BVRLPBBNf7l1N16IIsiybeI0ikIkne6YUWvTX8I56Pf7J7jGsiOSsHLU2eFpKypxugg21C3i0XCAqIIEC/7ASzy91bEqZGKsTIKVbYsxogVuUGyougNVKVtQPaND8ENPnKQMNc3zeb2pCReg3pzYzT+gxnyhggWYosLq9YEqKgpsTj/DPLo4Dc2lxBi+LmFd3UnDodgx3VZxM5KgjpcV7oweARdmLETlNgM1dWPzQ2Bxm5pm149F+iIOi9ZfGYhRu0awEV3dJem4q11F9054JzJDbaEz0LOgMlcTv8POuN2ol7RF+5VJTQy/KMgFGJgLMaqxBUTSXdI9IoduUwCcJ3EvA9uOskBasa1cy+YO8mRHANTpjGJnL5BciFozUOOT7OyRfBLEJTUhJO3nMSXYsG8zFGJ5lFAOlEJqSTuBBXUiTwJUNNOIGuFVLZbdvpORRu4lZ4fX2L0S2SdSFm2IVKs1m80hIZmawLD3BKg7IguAEflWhBd7yLCZazeIPOSKPIhnKlDC/MpfYJhiYQRBjVaYZdD1kMBthp3diXotRk2gxxrFtHc1qVC16IIafXC5mg9se8Zs2yktgLTZYJUaRU2RpAOTzlIzODSCjRViihGgwSQcFXkkm5Ciwl62L+2/yw+IJWGiYoWUSbmIOhBiMmk4pj84N8IsAWytaZypRWWsZalWd2Xjz5Ps5plIC4yy1NZUmTqnr7SxZkk9IXSulRLpbjyQivE5MHclqJLtnz8d90vz41nFoa3Jk9RT1FzP9vN+e9ZHmV6qk+7dl4kLSSE27AhD7rjLDxqt29225EjoyAkB6MB0tCKWIr2EbBhwyDE9aIg2IF2hZQUvX9YXcmW37VhzfBJFc0LWHERNpy3Y7GKtFuwigszh+JVF2Pwykz+rT+LsO3gIsuvErhz+JU4j76zkhEDRc5X//OegPyD/6VYdu4RJtIpZq7B9CAubaXnlGqNl6/MR1Tt/ZoKlqqrqDbBp4pTFBA72qGm0g+n3B2duAJR6ISGNAantkYgqMOIevIqbTeMvqZodc5bLcnahQXgnMf+wS5GCbXrNhOpHwLudWgeGardXrGIp6Qtr2UOQOaLicjV9VhK9tq51ZWGKV3JPNGyoAwcVZsWDzFW/grPT9FxawMqm9UAH5lQl5v/aEYKgaI649HUEJoDZe6OsvaF7NwleI/F7OarY1oMdeZoDaQhLbpaEB81gwZA3OESj6QcWiz4JvWpwLS8Eth5nvHgjf5lgyc2Wm8lxJzsejeIpokq7jaUDUSPrtbg6iagXc1hYGAP3bMm5nI5O9uEjRFyji6SiqDUiamTdEYbs+MzqCNyV12fF1KW9HkoVWuGBvcYGkmptFkA5UDOiJ8LC6qGrOgfWtmAcaY6V4+l4ysHqc2wDKRcHClh7r4/KukScSXhWLSBl4/NwntjdgPekJ5uR2HdQm4NtzVVwpAWsqFcjZmKevQ2VkLpsncMgSB3PlwhVesIn0xAu/QwNjoobll+PNZgodDhZQRZhrS5lLTAq7c1l+DEUqKAlrfRCSXvUpiBrgwZExXfNYf2zHAuTNvA2dduHs8oxuHlBUKneC9S54p8UA8xEsVpVcY/tlTVHowGYHRoMdT4bK032MBLGTgiqag38R9HyMajXp5waABU8HkfS7zUEk0pTFah6rUF6GUuHFOZcKsm6f1QYpsE81j9uQ6YlQCmLtxPmSId1kBAhqpAI/FWfaYBAwhar9blq8xlWvdnYaLzobM8EEXETAj7y9aMAJYczNWRLKCpJiA0bppBc5b6L3QcgYh8AWyRfe6oquQIf2EzN5rEp1YbZ3PDosG+Pr9aEqOhSJKgh8g8P9F3URGWSpq/b0ho4Y8smjIZg/FfyfdFII2qjZogq6QSlBWGBWibM8j/DfqoVSs4uDcViBbRnASpGARmnDWCtfOP8arlc0gTttWCmg9gIfFQtx5rwcXKWNJfvibPVibpOyMihVloclkCGGig0WR8OWfWsULXmzQC15FutbKlUxzZJweXVlO8wmC8SpIJbom2JYv8vKpJ3gFULPDNcMKfZA6FqdYuVonqTyLKw/NHCrPWpzC/RdT03GNRzelKhSjKJkeVgmNPHHwgTWlSQEQp69ZYthaLjLrfcSTFqStIYk5vMVl53o1qNVdsmnZdaWRpBOD566HB+kFWqVwkqpoJETjmgjkZDXYfdYMCHnYKi0fPh+yCtjfz1sMH7ioJoE10Se1rPCxWNa83x/XBql3FuKmqdjJsV4V+hxgVpVFU+ofygUq2AxZqhI5mN8b5sbclQY31Sb9vnAK5ZPr40+WwOXdVim4xKIYWNoI/W9qph+OpNe1pBlX1ZTETKrueexF/TT8BVNMaH9dszZXDVJqznclXiP9hI0anDltKpXZ1KrlQS9ONwNUlI2fXD1oAXHZZJnYwWyUUVtoGpXWQZBlu/jZC0irtUpqArhRow2wdPkud2Q905YPGX2Ws0x1a0eIFrjJSKkz+H0NL6MFao0wZaY3Qn6rYPkYkbKu+gMFem0cGdmhc+ipaaAU40zy2AJs1fiKJzLyp/B0PlR1lq4wHBjtPG9L3oq1dzum55oA/U0JAHyxNWHB5vVkR1/UU+7EwpGOEunkAzpa0RVbc7hN6oLBqxtjqhX+WZXxC7KyZhPdc93mfBIlY7qu2BPlDbTiOhhIbPXmr1RF1Z2bvGqcUe2DSbJyEq9U4UifMe3jVmH6grK5s3PGuEEatpeQtQ/RwNmDVF4wsVO2Sw/RQiVvPoClDhcZ7Zl1lRsbzlA5X5rxixmOtLuQop2dK3tNbUQx5i/YZ+LOpYfKEia02zVgOpyLn09cn16VkH+G6+WZP+fqIjNYBlOwRPaPpOjZCnmXJtuAWMnRRaJUFQff1YJ+9ENmkRp5w0ue0hCVI3CiqAmvEb4PhFZWcrzO30WF2cDZQHVcaAqA1uCF8TFf2sitlUlUliVlTKAmn+P3X/2aWE319rPbb2qAOqv8jEKsaFBlMPXC35bYgx+rd9kVoqS2pmFlSaYSaV5urjd4NaRz78qhAPhvwuK7NHQWcqYEEY2aTGu8eoReJzS0BUHxcJMlLzdw8S8E/fpA9IaYJq2ACdSE5iiFC9f1GImSp7j7r/NMr4PbkRJ2WoTzym4gU/f+Mz9ESNIant3B/1eWbN/BY8s8R1SYuwpVwUQqrCukCJJTspFdUblfV229rDwHBgns2jjdHyltxgGuLzw8yYr+v5R8W54gqax/YAW+M3q2Axqfpbveg8gy2dJnmoXjLlQH1mOlUPVGxkt6cwjYYNJgUfvQxUw17nMjV3mEJ8W6vVjMqJvxWquKNmmZWy6hQzoU/P+P8l6yPPAoGiJHFC9hybPVWTupGr84cKq9Hl4sCUM5pUkhUybFb507WarHQ0fnwu0cb0lKN0yqM/Lj5dbXfUlp2U0saA1EOTDAjLiSZzOeECw6587EMaJBw3coCqJ5Oo4XNtoo2T/rzDur0qQAsZ8pSY1FEUlaf0YMo2a47OvFCzgCmfRMLRlw2Ttz5dVH4bzdxQ1xxWCvfB8VBSqmSGw8kHjmzlHKXwjANfLFJnrFDFt/328cePHx9/D4Z6Ium3bQnC58kBWlVny7eRadYamlpuEKdUGoJ+fBrC4/Dkj6+/MPlpidjdBbxbScNlvk/KksPJVNXKPWZXVdgH8Mi/WitZOcEUOZYSvpG/7tefnPSXv8jItzOB/rwYNSXp5Tf8ocqwYC5cUa3EbOdYBFVD+KPO6jKGRlECFW412S/gyVHV3nOhoNsak2moAPG2i4qUYiOBQ/Hvz1PSX34nbo3Y9s+VpdjkqKFk0j4JaUjHrnWSFKZymbKZwf9m5mSoPjcAhtqT/Apa1v/ihL3AWFe9ZrNoPr3OC3J4jqgJO9u3r7/YxN8NCONvrJMn4e2Gfdv5NfkTQskK3sWh6zqumV69Xq/U+Jks+lxHGR8S/Gkn/eXXABaArRFhz73fL6zU0NI3inhzEGwKGYHZAvn9t99+dYD+8stHcqH7vsoHO8T2BAtr3RcqnhIDkGF1OkWrIFZMsPW//hBwovyL9EpNzafji5kSwQy4Jj5SH7SGdquUM1sDNFO8ZNz9S8Jnlt++MQPt2NSEqAnR3or3L3pPVfAhSbkmOU+hDYlozO3y8/MneEomkxRe32XVDESSTqcVfeqcN2qlnpEeqFAN1B/kd+JY+mb5lc+TjF5MKu7nM7B26kCFQMWePxW+12VNGKh/MI5PsslqoI7W8dxzqd1uu13uJEQVnA0JKgqifvpzvLg+SlE/E3aaIh97GmBDlYurDajOY1ce7r0PoWBkP8E0PG6dttxZ+flhJrHTE7eNB1AdFkDaaOFbVOMM8SY6QzsYpP0tYf1kOaFy4BYWaj1nlt1+O0VAAdPDncLJD+/E9olkbf38Zj316IKaLDlTbDuDmVK9vGMMTKpe5qQmRwhPRn0WoX62HqSIyfMC4AMMHEpdC95Vj95TEcVIaHz727Zhx07Iv8Uz1f7ZsmyLJnKtbwInJZVaIpGYbKXfPn/+/LfdtcifiLaEr3YfVIaKLUPOIgtevRUMldYMxm/f/vz48yfafcFxrhERkNpfJkFN5kSkiFoJ1lbJbiv97esn07AKz7Pb1fqJjOwvy+4LcreKUhL/tnTMV7uE+Ung8nz7aFWW4JIA2K2trF9Fv268Z69/YlP4s6TEFguaP8Vg0ozwm+Qy8murFfghvGN/zzz5sL0P78Ql15KDjEGPVWC19l8WZYmvTccLm0x6/UOYg9iDeIvfk6poyVK5XCYuP4zW95tINKOaopG/pAekifkr/RTpdGdiRopVlhUZHDtfNBXXzc0b9cef0roNegNjH+vj36KXTe9JQlnnl3ZIxV+sYkedrqrP8iJzduq2fBQulBa5XolNxQ3T+OoBfRUVUH+fbPHy8WdFEG7RMLPmfFne48L9F6Ni2ZQ8kW+fjCnokgnHGfDVIBUM/7H3z0OYJbYnuStNjorWhN1whfPwm1uTweaIkD9+gjUT/mbFdcCfZg+SVjGjsquNfqAJclsJeFvPrz//FOo0i1eOBZG1wAU0jrqyktpjlUPX36ZC0/pVrNPgQoIkZzjqkBj5xNgV8eiIi3Er9Co/xZi9IE9J1wurHaSY5BuXlfMHx+4VZnYj16volF1W+AxBbjsR8gfLGkQdB0xcUV/nx05P9vf3+/zQUK/tyKOKhF3+66cJypC92Gv+sGXqtMUDYqzyeN1HQctiV3JxkkqlsmAqR8N6wQ2W3T3gp1tr3pLl92zWZJe8UA29n2UgXeGdlngxlrBErejoTL7t6Jslxi97q9rLNpQXpfsBVtT8ZZNNg7rpkBp66NUE5iUGb//T4DbZhxVWYay4OST1XGOAxYj+2/3Qtouc4gk+VU1iYcdIna3P9kuU8xdgrdTr/Ojh08XoIL8kP2EvFHbn6vHp9fVSDrtFwHtu7QTzKOco/wcxdkpx755nxQAAAABJRU5ErkJggg=="/>
          <p:cNvSpPr>
            <a:spLocks noChangeAspect="1" noChangeArrowheads="1"/>
          </p:cNvSpPr>
          <p:nvPr/>
        </p:nvSpPr>
        <p:spPr bwMode="auto">
          <a:xfrm>
            <a:off x="155575" y="-1943100"/>
            <a:ext cx="23241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7" name="Picture 2" descr="http://img1.tebyan.net/big/1391/12/2013031714203041_question-mark-red-colo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92696"/>
            <a:ext cx="864096" cy="12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filesrv\Birimler\Akilci_Ilac\AKILCI İLAÇ ORTAK 1-\KAMPANYA-TANITIM\TANITIM\SLOGAN-LOGO-MASKOT\SLOGAN-LOGO YÜKSEK ÇÖZÜNÜRLÜK\kurum_logo\kurum logo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5321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39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dirty="0" smtClean="0">
                <a:solidFill>
                  <a:srgbClr val="FF0000"/>
                </a:solidFill>
              </a:rPr>
              <a:t>  İlaç </a:t>
            </a:r>
            <a:r>
              <a:rPr lang="tr-TR" sz="3000" dirty="0">
                <a:solidFill>
                  <a:srgbClr val="FF0000"/>
                </a:solidFill>
              </a:rPr>
              <a:t>Kullanımında Dikkat Edilmesi Gerekenler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tr-TR" sz="2000" dirty="0" smtClean="0">
                <a:solidFill>
                  <a:prstClr val="black"/>
                </a:solidFill>
              </a:rPr>
              <a:t>İlaç kullanılırken vücutta görünen/hissedilen değişimler; </a:t>
            </a:r>
            <a:r>
              <a:rPr lang="tr-TR" sz="2000" dirty="0">
                <a:solidFill>
                  <a:prstClr val="black"/>
                </a:solidFill>
              </a:rPr>
              <a:t>(kaşınma, çarpıntı, </a:t>
            </a:r>
            <a:r>
              <a:rPr lang="tr-TR" sz="2000" dirty="0" smtClean="0">
                <a:solidFill>
                  <a:prstClr val="black"/>
                </a:solidFill>
              </a:rPr>
              <a:t>ağrı </a:t>
            </a:r>
            <a:r>
              <a:rPr lang="tr-TR" sz="2000" dirty="0">
                <a:solidFill>
                  <a:prstClr val="black"/>
                </a:solidFill>
              </a:rPr>
              <a:t>duyma, yüksek ateş hissi gibi) </a:t>
            </a:r>
            <a:r>
              <a:rPr lang="tr-TR" sz="2000" dirty="0" smtClean="0">
                <a:solidFill>
                  <a:prstClr val="black"/>
                </a:solidFill>
              </a:rPr>
              <a:t>büyükler, öğretmenler, doktor veya eczacılar ile paylaşılmalıdır</a:t>
            </a:r>
            <a:r>
              <a:rPr lang="tr-TR" sz="2000" dirty="0">
                <a:solidFill>
                  <a:prstClr val="black"/>
                </a:solidFill>
              </a:rPr>
              <a:t>. </a:t>
            </a:r>
          </a:p>
          <a:p>
            <a:endParaRPr lang="tr-TR" dirty="0"/>
          </a:p>
        </p:txBody>
      </p:sp>
      <p:pic>
        <p:nvPicPr>
          <p:cNvPr id="1026" name="Picture 2" descr="https://encrypted-tbn0.gstatic.com/images?q=tbn:ANd9GcRSiKoLBDcOswysaOub2sonzcUZw2H_OevNNC65plo9gNxDnuw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84984"/>
            <a:ext cx="324036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filesrv\Birimler\Akilci_Ilac\AKILCI İLAÇ ORTAK 1-\KAMPANYA-TANITIM\TANITIM\SLOGAN-LOGO-MASKOT\SLOGAN-LOGO YÜKSEK ÇÖZÜNÜRLÜK\kurum_logo\kurum 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5321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60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dirty="0" smtClean="0">
                <a:solidFill>
                  <a:srgbClr val="FF0000"/>
                </a:solidFill>
              </a:rPr>
              <a:t>  İlaç </a:t>
            </a:r>
            <a:r>
              <a:rPr lang="tr-TR" sz="3000" dirty="0">
                <a:solidFill>
                  <a:srgbClr val="FF0000"/>
                </a:solidFill>
              </a:rPr>
              <a:t>Kullanımında Dikkat Edilmesi Gerekenler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tr-TR" sz="2000" dirty="0" smtClean="0">
                <a:solidFill>
                  <a:prstClr val="black"/>
                </a:solidFill>
              </a:rPr>
              <a:t>Evde</a:t>
            </a:r>
            <a:r>
              <a:rPr lang="tr-TR" sz="2000" dirty="0">
                <a:solidFill>
                  <a:prstClr val="black"/>
                </a:solidFill>
              </a:rPr>
              <a:t>, okulda veya herhangi bir ortamda ilaç ve ilaçla ilgili araçlara (enjektör, ilaç şişesi, tüpü vb.) </a:t>
            </a:r>
            <a:r>
              <a:rPr lang="tr-TR" sz="2000" dirty="0" smtClean="0">
                <a:solidFill>
                  <a:prstClr val="black"/>
                </a:solidFill>
              </a:rPr>
              <a:t>rastlanıldığında </a:t>
            </a:r>
            <a:r>
              <a:rPr lang="tr-TR" sz="2000" dirty="0">
                <a:solidFill>
                  <a:prstClr val="black"/>
                </a:solidFill>
              </a:rPr>
              <a:t>bunlara </a:t>
            </a:r>
            <a:r>
              <a:rPr lang="tr-TR" sz="2000" dirty="0" smtClean="0">
                <a:solidFill>
                  <a:prstClr val="black"/>
                </a:solidFill>
              </a:rPr>
              <a:t>dokunulmamalıdır</a:t>
            </a:r>
            <a:r>
              <a:rPr lang="tr-TR" sz="2000" dirty="0">
                <a:solidFill>
                  <a:prstClr val="black"/>
                </a:solidFill>
              </a:rPr>
              <a:t>.</a:t>
            </a:r>
          </a:p>
          <a:p>
            <a:pPr lvl="0" algn="just"/>
            <a:r>
              <a:rPr lang="tr-TR" sz="2000" dirty="0" smtClean="0">
                <a:solidFill>
                  <a:prstClr val="black"/>
                </a:solidFill>
              </a:rPr>
              <a:t>Gerekli </a:t>
            </a:r>
            <a:r>
              <a:rPr lang="tr-TR" sz="2000" dirty="0">
                <a:solidFill>
                  <a:prstClr val="black"/>
                </a:solidFill>
              </a:rPr>
              <a:t>önlemlerin alınması için </a:t>
            </a:r>
            <a:r>
              <a:rPr lang="tr-TR" sz="2000" dirty="0" smtClean="0">
                <a:solidFill>
                  <a:prstClr val="black"/>
                </a:solidFill>
              </a:rPr>
              <a:t>yetişkinler </a:t>
            </a:r>
            <a:r>
              <a:rPr lang="tr-TR" sz="2000" dirty="0">
                <a:solidFill>
                  <a:prstClr val="black"/>
                </a:solidFill>
              </a:rPr>
              <a:t>haberdar </a:t>
            </a:r>
            <a:r>
              <a:rPr lang="tr-TR" sz="2000" dirty="0" smtClean="0">
                <a:solidFill>
                  <a:prstClr val="black"/>
                </a:solidFill>
              </a:rPr>
              <a:t>edilmelidir</a:t>
            </a:r>
            <a:r>
              <a:rPr lang="tr-TR" sz="2000" dirty="0">
                <a:solidFill>
                  <a:prstClr val="black"/>
                </a:solidFill>
              </a:rPr>
              <a:t>.</a:t>
            </a:r>
          </a:p>
          <a:p>
            <a:endParaRPr lang="tr-TR" dirty="0"/>
          </a:p>
        </p:txBody>
      </p:sp>
      <p:pic>
        <p:nvPicPr>
          <p:cNvPr id="6" name="Picture 2" descr="http://members.optusnet.com.au/%7Epagingdr/images/clipArt/1pillshypo-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629" y="4931032"/>
            <a:ext cx="115212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i.istockimg.com/file_thumbview_approve/35141150/3/stock-illustration-35141150-capsule-drug-carto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577541"/>
            <a:ext cx="34672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66" y="3284984"/>
            <a:ext cx="16954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2.bp.blogspot.com/-KzimT3DNb8c/UGjS1B0HeeI/AAAAAAAAI6U/AdvCy9Ft9FY/s1600/dur_isareti_levhas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18578"/>
            <a:ext cx="3810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filesrv\Birimler\Akilci_Ilac\AKILCI İLAÇ ORTAK 1-\KAMPANYA-TANITIM\TANITIM\SLOGAN-LOGO-MASKOT\SLOGAN-LOGO YÜKSEK ÇÖZÜNÜRLÜK\kurum_logo\kurum logo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5321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2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63813"/>
            <a:ext cx="20859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dirty="0" smtClean="0">
                <a:solidFill>
                  <a:srgbClr val="FF0000"/>
                </a:solidFill>
              </a:rPr>
              <a:t>  İlaç </a:t>
            </a:r>
            <a:r>
              <a:rPr lang="tr-TR" sz="3000" dirty="0">
                <a:solidFill>
                  <a:srgbClr val="FF0000"/>
                </a:solidFill>
              </a:rPr>
              <a:t>Kullanımında Dikkat Edilmesi Gerekenler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2000" dirty="0">
                <a:solidFill>
                  <a:prstClr val="black"/>
                </a:solidFill>
              </a:rPr>
              <a:t>Yutularak kullanılan ilaçlar, </a:t>
            </a:r>
            <a:r>
              <a:rPr lang="tr-TR" sz="2000" dirty="0"/>
              <a:t>doktor veya eczacı söylemedikçe </a:t>
            </a:r>
            <a:r>
              <a:rPr lang="tr-TR" sz="2000" dirty="0" smtClean="0">
                <a:solidFill>
                  <a:prstClr val="black"/>
                </a:solidFill>
              </a:rPr>
              <a:t>su </a:t>
            </a:r>
            <a:r>
              <a:rPr lang="tr-TR" sz="2000" dirty="0">
                <a:solidFill>
                  <a:prstClr val="black"/>
                </a:solidFill>
              </a:rPr>
              <a:t>dışında herhangi bir içecekle (meyve suyu, süt, çay, gazoz) birlikte </a:t>
            </a:r>
            <a:r>
              <a:rPr lang="tr-TR" sz="2000" dirty="0" smtClean="0">
                <a:solidFill>
                  <a:prstClr val="black"/>
                </a:solidFill>
              </a:rPr>
              <a:t>alınmamalıdır.</a:t>
            </a:r>
            <a:endParaRPr lang="tr-TR" sz="2000" dirty="0">
              <a:solidFill>
                <a:srgbClr val="FF0000"/>
              </a:solidFill>
            </a:endParaRPr>
          </a:p>
          <a:p>
            <a:pPr lvl="0"/>
            <a:endParaRPr lang="tr-TR" dirty="0"/>
          </a:p>
        </p:txBody>
      </p:sp>
      <p:sp>
        <p:nvSpPr>
          <p:cNvPr id="4" name="AutoShape 6" descr="data:image/jpeg;base64,/9j/4AAQSkZJRgABAQAAAQABAAD/2wCEAAkGBxQSEhUTERQUFRQUFhUTFBYYFxUWHhcaGBgXHBUXFRcYHCgiGBwlHhUWITEhJSkrMC4uGh8zODMsNygtLisBCgoKDg0OGxAQGywkICYsLDQvLywsLCwsLCwsLCwsLC8sLCwsLy8sLywsLCw0LywsLCwsLCwsLCwsLCwsLCwsLP/AABEIANgA6QMBEQACEQEDEQH/xAAcAAEAAgMBAQEAAAAAAAAAAAAABgcCBAUDAQj/xABLEAABAwICBgYFBgsHBAMAAAABAAIDBBEFIQYHEjFBURNhcYGRoSIyUrHBCBRCYpKiFSMzNENTcoLC0fAWFyRUc7LhRJOj0iVjg//EABoBAQACAwEAAAAAAAAAAAAAAAAEBQIDBgH/xAA6EQACAgEBBAYIBQMEAwAAAAAAAQIDBBEFEiExEzJBUWFxIiOBkaGx0fAVM1LB4RRC8TRDgrIkJVP/2gAMAwEAAhEDEQA/ALxQBAEBoYzjUFJGZKmVkTObiBfqaN7j1BAVrimuF0pLMLpHz8Olkuxg7uPeQtF2TVSvWSS++43VY9tvUi2ck1OO1nrVIhB+jBHfz/5Ve9rxk9KoSkT1suUVrbNRPo1aV8uc1ZWOJ5y7PkXGy9WTnS5VJebPHj4cedrfkgdU9UzNlTVjsmH8wjv2gv8Abi/J/wAhU4L/ANx+7+DH8BYzS5xV1SQOErXPHYSdpY/iV0PzaWvI9/D6p/l2p+Zs0usfFaQ/42kZUxje+G7XDrIzv4DtUmnaWPa9N7R9z4Ee3Z99fHTVeHEneiusOhr7NilDJT+hk9B9+IAOTu66nkIliAIAgCAIAgCAIAgCAIDn4jjtNTi89RDEPryMb7ygIviOtnC4v+p6Q8o2uf52sgIviOvqmFxT000p4bRbGD4bR8kByn61cYqcqPD7X3ERTS/eyb5IDJtLpTVZlxpweboo/Jt3BAfHao8Unzq8R7QXyye8gICOaQ4BUaPSQ1FNXMkcX2cxp2TuvZ8e0dphtZATX+/Jn+Wd5/yQFxIAgK9091ktpH/NaJoqK05bIzbF1yEcfq37bLCy2Fcd6b0RnXXKyW7FashOFaG1FfMJq97qmbfsk2jjvwsMrdQyy4qhsz8jKl0eKtF3/fL5l1DBoxo7+Q9X3ffP5FqYPofDC0bYDiOAGy0dgG/vUrH2RXH0rfSfwI1+1LJejUt1fEiWk+tRsUrqXC4PnMzCWucMo2Ebxl61j2DrVjOyqiOsmoogwhZdLRatkcOk2kDvS6Wmj+psMPva73qve2sZPTj7iatk5DWvD3kz1Z6dy1r5aWtjbHVQAOOz6r28wLmxGXG2asqrY2wU4PVMr7K5VycZLijh4trZqnVEseH0bZo4XmN0jnEbRGRsMrDLrWu7KppaVktNTZVjW2rWEdT7h2s6kmeIcUpTSSOyDzctv+2AC3t3LVKnFyo66KXkbFbkYz01a8zf0r1WwVA6WD17bTHtIDuYLXDJ3PNRXiX43HHlqv0v9iSsmjI4Xx0f6l+5wcD04rMJkEGKB09LcNbUWJfH1PG9w7c+RO5S8XNhf6PKS5p8yNk4k6fS5x7Gi46CtjmjbLC9r43gOa5puCDyUwiGwgCAIAgNLE8Wgpm7VRLHE3m9wb70BDcU1w4XDcNmdMRwjjcR9pwDT3FARWt18Bx2aSikkdw23b+vZYCUBpO0u0krPzal6Fp3ERBtv3pzbyCAyboDpBV/ndb0TTvBlcT9mIbPmgN+g1CxX2qmrlkO92w0Nv3uuUB1v7v8AovSqDGSOM05/wBocAfBAeL9YGAUV207I3EcIaf+JwAPaCgOTV69to7FFQveeAc73NYCgNN2kmk1b+QpzA07i2NkeXW6cnyQGbdW2OVedZX7AO8dK9572ss3zQHWwjUPTMc19TUSzWN3NADA7tOZ80BZP9mqT/LxfZCA6qArfWnpw+AtoKA3rJhm79Sw/SPJxG7kM+S13Wxqg5z5I2VVStmoR5s4+r/QcNvndxznnObnE5kAn+uJXORV207dXwgvv3l+3Vs+vRcZv79xtaQ6yW0sxocKphUSR5SvvZjXDIi49YjiSRyzV76jEr04RX37yl9dlWa8Wzmwaya18nzOtijpzVRyRQzNJsyRzSI9rM5bRA7wssfKqvTdb10Mb8aynTfWmpHdXmyyOWBzdmeGRzZgd5NzYnstbuXO7brmrlJ8muHh3l7sicHU4rmuZLVSluR/A6zoMZqpeDMPmkP7rWn4Lr9jf6VebOW2r/qH5I19XMVqMPObpXveTz9K3wKpdsz3slruS+pb7Jhpjp97f0OzjdDDLC8TgFgBJJ+jYesDwKhY1ttdidfP5kvIqrsras5fI72ojEX/AIKvUvtHHM9kLnut6ADTa5O4OLx3W4LvDiyV41hdLiMTg10UhtYlpa8H6r7cFBy8JXelHhNcmTMXLdXoy4xfNFVYPik2j1UY5Np+Hyv2XszJgcfpN6veOvfhhZjsbqs4Tjz8fEzzMRVpWV8YPl4eBekEzXta9hDmuAc1wzBBzBBViQD0QBAR3T3SduG0clQQC4ehE0/Se71QerieoICotDdXtRjX/wAhic8mxIT0bR6zxfe2+UbOAAH/ACBNv7E4DQZTiDaGZ6eXaPewn4ID7JrIwSiGzAY8tzaeEW8QAPNAR7Edfse6mo5HE5DpHtb2eiza96A0/wC2ukNb+a0hhadzuitbrDpcj4ID5/d9j9Yb1dcY2neDM8/+OMbKA6eG6hYQdqqq5ZXcQxoYD2lxcUBLsM1VYXDupmyHnKXSeRNvJASqhwyGEbMMMUbRuDGNYPBoQG2gCAIAgOHprpE3D6OWpdYljbRtJttPOTG+PldAVRq+wCWeQzz51NUTJI4/QYc7dXDLsC5nLslnZKoh1V9t/Q6HFhHDx3dPrP7S+pb2IgUtHKYhbooZHN7Q0m567roaaY1QUIckUVtsrZucubKO1cU4bSbe90r3OeeJsbC5/reVy22bHLJ3XySOk2TBRo3lzZ0tKcHFVA5gye304zycN3juUXBynj3KXZ2+RIzcZX1OPb2eZETihvFiVj00ZFJiLeJNrRzEDdtBlid20zrXWZdEcqhxXmjmcW549yk/JlhwyhzQ5pBa4AgjiDuK4iUXFtPmdhGSktUQLG6rYqcReP8AJiD/ALjowfIFdhshaYsfacrtR65L9hLNF6fo6SBnERtJ7TmfMrmM2e/kTl4nRYcNyiC8CLaZ422Z5pWP2YmelUyDO1j6jeZvlbicuBV1sjA3fXzXl9foVO1M3e9TB+f0PShwt+JCN9QHRUcLdilp2m1m+0TxJ4u3k8gtu0Nq9C+jq4vtfcasHZvSrfs4Ls8TaqNETTkVGGySQzx5tG0SHc2m/PluUPF21YpaXcV39xLydkwcdauD7u8mdDXNxvDTLKwCeK8NUwDfb6QHDn1Zqw2lQ3FZFXWj8UQdn3JN49nVl8GYam8dfBLJhNQ6/RjpKVx+kw72928d/JT8XIjkVKxfbIWTQ6LHBltqQaAgKQ+UjUOLqGC9mOMrz2+g0HuDj4oCwtNMQOGYTI+DIwxMii6idljXd17oCrdXOquLE6YV1bPMTM+QhrC0E7Li1xe5wJJLmnkgLHw3VNhcP/T9IecrnP8AIm3kgJVh+DwQC0MMUf7DGt8wEBvIAgCAIAgCAIAgCApjWzVmsxOmoAT0VOPnE44Fx9UHuAH75UHaOR0NEpLm+C9pMwaOmuS7ObLH0Nw7o4dsj0pM+xv0R8VG2PjdHTvvnL5EjauR0lu4uUfmYaZaU0VHE5tbMG9I1zdgXc9wcLHZaM+O/crcqyisO26YF2GTtr6QXc6K2xNFvuTEQHd7bg9SrszZteT6XKXf9SdiZ9mPw5x7iS4HpFBVD8W6zx60bsnDu49oXMZWDdjv01w7+w6PHzKr16L493acDSSmbS1HzhwJpaoGCraLnJ254HAggOB5t61d7Gy9+PQy5rl5fwU+1sXdl0seT5+Zs6GVbonSUMxu6H0oXcJIjm1zTxFiCOp3Uou2sTcn00eT5+f8knZOVvR6KXNcvL+CL6QP2pa3680EQ7jn7lcYC3MSPkVWa9/Jl5kp0qx0wRtpoCOne0D/AE22zceWQPvVFs7B/qLHZPq6+9lzn5nQQ6OHW09xGtEdH/nT9p4Jp43XJP6aTiez+uJVrtPPWPDo4dZ/BffIrdn4XTy359VfFloNFshkAuSb1OnF0BhqHiLpMTlH5F8wa0cCQZC7yc1d7jwaojGXcvkcVfJO6Uo97+Zx9Y9G6hqYqyL16SZrv2oyRkfd3lU+A3jZU8d8ny+/Itc5LIxo3rmuf35l40NU2WNkrM2yNa9vY4XHvV+Uh7oCi/lE+lVYe3qk83xj4ICXa+p9jCHt9uSJvg659yA6+qSm6PCKNvOMv/7j3P8A4kBL0AQBAEAQBAEAQBAEAQFCaPP+d4nXznPbqBAw/Va4tFu4NVBtl79ldXe/4LvZKUYWW93+SzdY2lIwui22AGV1oYG83EbyOIAF7ccgr2KUY6diKZtylr2sqnBNGtompryZ6mT03GT0g0nO1jlceA4Lls/as7JOFT0j8WdHhbNhXFSsWr+R64pofBIduG9PKM2vi9Gx52FvKy0421b6eDe8vH6m3I2ZTbxS3X4fQieOUUsR2q1hJv6NbBk4HgZWi22es2PWV0WNnUZS3Vz7n98SiyMO7Ge8+XevvgbX4bf0BZWAVFLINgVMeZaT6vSNNiHDfY2OXFRbdl7k1bjvRrs7CTVtHfg6r1qn29pyqStcWNfG4OnoDk4fpqa+79wnd7L/AKqsrK1fU4zXNe7/AAV9djpt3ovk/ec+ori9pkaLukqzI1u8+iAQLDf+UAXsKd2pV+GnwPJ271rs8dTZqrCUxTyhssh2quXfsjf0LLb7ZXtxy3BYyXQ1aVR105Iyi+ls1slprzZLaLS+FrWwUNNPNsAABjD4m13d9lQ/g+TdJztkk37S6/FKKoqFcW0vYY1ukNbxjp6X/Wkbf7N7g9ylV7DqXXk38CNPbFr6qS+JxZ8TY8/4zEpXN4x0sTs+oOeWN96sKsDHq4xgvbx+ZBtzb7OtJ/IubU7pBh0kBpMPErHRAyObMGh77nOS7SQcyBluyUwinrrYwwSROy/KRSM7wLt9/kqHai6LJquXfx9n8MutnPpMeyp/epV+h2K6QOpWOoXGSnZeJjbQm2xb0fSG1xHFX+hSnc/vHx2m/OaHbA3nopB4uYSF5oCKaQ6ZHGMQoC6HoiySKIt2toEulbci4FkBYnyj6m1FTs9ue57GsPxIQFjaJU3RUVNHu2IIm+DAgOsgCAIAgCAIAgCAIAgCAoHU2bgOO91XtH7i53aD/wDYVf8AH/sX2Ev/AAbP+XyJPr9pnCOjqbF0cE4Mo5B1rE94t3hXt0HOuUV2plLVJQmpPsZwnaUUgAJqIsxe21c94G5cYtn5Lem4zrf67HS130aE2nVIDZrnvPANYTfxUiGx8mXNJe00S2rjx7dfYeEml73giKgqZAcs2Gx7bNOSlQ2FZrq5peX2iNPbNfJRb8yKVRqIZunhgbSXFnxulj2Xji10byLg8rK/x6p1x3Zy3vYUl9kLJb0Y7pLI8Ew0No8QNXFSukeGVNPH+PZf9KxuySYwWuzBJA2gt5pJpjOhGGYXRGp6OeboXPkic1205rpg1oItZpDbNIJBta6AqbR2cPJZRUlO6QXLpqpwlebneGEho7mntUbJy68daz19xIx8ad70hp7yTv0frJxs1Va8M/VQgRt7LNs094Kp7du//OHvLWvY365e42KHQmjj/R7Z5vJd5bvJVtu1cmf92nkT69m48OzXzO3T0McfqRsb2NAUKds59aTftJkaoR6qSOVhruhx+iezLpmvjfbiLHf5eC6XYdjdMovsfzOe2xBK1SXai2NN4dqnv7LgfG4+K27Zhrj69zRhsmel+nemQTUM7/BVDeDauQD7EatqnrBMrZrSTLLBWZgUvpkwSaT0TLD0TTuPc5zs/BYs9Nj5R8hfJQwN3u6U263FjW/FeA6GqLTOpFS7CcQuZYw4RvPrDYFyxx+l6OYPUgLhQBAEAQBAEAQBAEAQBAUNqqZ0NTNA7fDWlp8dkebVQ7QW7nUyfh8/5LrBeuHbHz+X8F5V1GyaN0UrGvjeC17XC4IPAhXxSn5+xGrw9k0sGFYQyodE90bpZnSPZcGxsHOzF+ZC0XZNVP5ktDdVj2W9RaiKnxR+59LRs9iCGMW7w2/3lWWbboj1E38Cwr2PdLrNL4n1+h7pfzmsqZb7xtkDwN1Cnt219WKRMhsatdaTZw9KsHoqOMMjjL55MmBz3G3N7hcBSMDIy8qerlpFc9EvcaM2jGxoaJayfLi/eRrEXD5syOKO7I3kyz5+nK5ttlvJgDcueZV50kd7c149xTbkt3e04DENIq2WGOOaeZ0LLCMEm2QyseORWevYY6dpptqm3BcSTv22eg9p9xWGm8tJIy6r1iyY4FpRUtyaRVxjgMpWjrbvd3X7VVZOx6bOMPRfwLLH2rbXwn6S+JKsJ0sppzsh+w/cWP8ARN+QJyKosjZuRTxa1Xei6o2hRdwT0fczuKATTi4Iz5xpBSsbn82jfK+3DI5H7TfELq9iVONDk+1/I5ra9ilcorsRa2ndSI6N5P8AVrk+5b9qv1G73tL4mnZi9dvdybIXqKpy3DC8/pp5ZPDZb72FWcVotCvb1epYbjbM5DmVkeFE45jsEWkwqJpAIYNnacAX7ojYANvfNyxZ6cLWnpmzEq6KWkEgbCxrIy4Dac/bc7aDRfm3LqXgOlqRifJjRfPtGVkc0ji699o2aSb8fTKA/SaAIAgCAIAgCAIAgCAICjsai+ZY/MNzatrKiPgNob7dd2uVRtit9HG1c4stdlWJWOt/3IuqjqBJG143OAKsqbVbWprtRXW1uubg+woDRRhhq8Qpn5PZUPd2guIBHl4qg29W96E/YXexZrdlD2kpXPl4c3H8ZZSRGR+Z3Mbxc7gApOJizyLFCPtfciPk5MaIb0vZ4lXYdSTYlVOLibn0pHcGN4NHuA/5XV3W1YFCS9i7398zmqq7M25t+3wRIdY0LKelp6eIBrdsutz2RYk8yS/eq3Y8p3Xztnxenz/wWG1IxqphVDgtfl/klOgGGMqsIa2RjX2fJYOAPqnLf1K3st3Ll5FZXXvUs0ItAaOZ5aQ+Mu9UtdkD2Fbb3OMd6BqpUHLdkalZqhmY7apqkZZjaBaR+81RFmyXWj7n9fqSXhxfKXvX0I5j2hGIsdtTNMuWcgdtbvaJz8VLqvjZy4PxI1tEq/HyPuAYbiz4tuj6Z8Zy9B7XAHkWk3ae5YWYVFj1lBGVeXdBaRkztaKjGsNfLJDROdJNYPkkjdI62+wIdkL5+CkRgorRLRGiUnJ6vmYaZaYYxNGY6yNsbTeOwYGm7xa3rE3sotkKb7VFvVx46fUkwlbTW2lopcNTawfCtImQsggEsMTRZrQYWWubnMelvJUziRTYGrPGqj85qrA7+kqJX+QuvdAcnQbQqKXFZKOpPSsg6XaLSWhzmEDtte6aA7hwmGPSWCCnibHFG5h2WjK7InOJPM3tmvTw3tTo6THcQl5NmHjM3/1WB6XqgCAIAgCAIAgCAIAgCArjXXgDpqZlZCPx1C7pRbjHcF47tkHuKwsgrIOD5NGdc3CSkuaNjVrpOyaJjb+jJmz6rvpMPLNUezrnjWvFs7+H34lxn0rIrWTX3cfvwIrrdwp1DWx4rE0mKW0NVYbjYBrj2gAXPFoHFWmbjf1FLh29nmVuJkdBap9nb5GFVjUMcHTl7THa4IN9rkBzPUuOhi2zt6JLidXPJrjX0jfArbF5pqqVkj2npZvRpYT9GP8AWuHC+djxtfcAuuoorwqHr2cW/v4HL3XWZd3D2IsTRvBW0kIjbm4+lI72nHf3cAuUzMqWTa5vl2LuR02JjRx61Fc+0iWn9K6pqWxM/Q08kzuwZn3BXuwoaVSl3v5FLtmetsY9y+ZMNSs+1h5b7Ezx4hrvipGStLX7DTjP1a9p28SorTWblt5s/a5ePvU3Gnvw0fYRMiG7PVdp2MMq+kZc+sMnDrUG+ro5adhNps346m04XFjxyWk2lY4bfDsXg+bm0dW8xSxcN9toDqJuO9TdnZM7YyjP+18yLn48a5KUe3sLcxvExAzm92TR8T1Bbc3LWPDXtfI1YeK75+C5lU4PSfhPFWAnagoj00p3h0l7taT2jyK07Mx3Ct2S5y+X8m7aN6nNQjyj8y51ZFcfQgKZ1Q/jMWxCX/VP253fyQDRs9LpLUycIxMfBrGfEr0HtqAG1W4jJ2fekefgtZ6XigCAIAgCAIAgCAIAgCAxewEEEXBFiDxB3goChtIcKdgdaSAfwfUu2mOH6F/snl/K3JVe08Hp478Osvj99hZbPzOhluz6r+BZeD4zFVwmnqw17ZG7N3ZtkaeB6+taNnbT3/VXcJd/f/JuztnbvrauMe7u/gimK6pqCjbLWEzyw07HzilLgWktBIBO8jLw3q60WupUavTQiOhMBn26+ctdNM5wFrWY0ZbLR9Hda3IBcxtrKlKzoVyXxZ0OyMaKh0r5v4EsVGXJEcLHSzY1U7xT0b4GnkXej/A9drsyvo8aK7+PvOR2hZv5En3cPcbWoqf8VUs5PY/xbb4LHMXpp+BniP0GvEsPF6fbjNvWb6Te5YY9m5PzM74b0DTMhYGVTR6EnozAfReN5t171YXVdJHTtINVm5LU9zi4cdmFrpHHcACocMOT63AlSyorq8TiYPoyaapfiGIODp9p3zaEG4YDcBxtlexPZfmttttOHXw93a2YV1W5dnH39xx9LsflkkEMH4yrnOyxo+gDx6v6Kq8WieZb0tvL74Iscm6GJX0VfP74liaD6MMw+lbC2xkd6cz/AG3neewbguiKEkCAwnfstc7k0nwF0BUOoJl5a6Xn0Qv2ulcfggNbVY/br8TqDwZMQf2pHn3NCA6PybWXbWSHeXxjycfisD0utAEAQBAEAQBAEAQBAEAQGjjeEQ1cL4KhgfG8WIPkQeBBzBQFG4thtTgT9ibanoHOtFMBcxX3NeOHZx4clUbQ2Wr/AE6+EvmWmDtF0+hPjH5E80e0vDowHETwPGze4JsRYg335cCq7G2ndjS6O9Npe9fUn37PqyF0lLSfwf0IJiOj9Rh0kk2HN+dULztuibcyQ33gt35cxfr3XVlfRj7QjvQlxX3xRApuvwZbs1w++TNF+sOn2D6MokFxsFo38ib81Vfgl+9pqtO8sfxind10epJNG9HZINHa+SVpbNVslmcCLHZA9G437tp37y6qMVFJLsObk3JtsiOo6qDaidhIG1G0i5t6rv8AlQ8yLejRLxJaaplt1WJxsGZBPIZqPXROfYSJ3Qj2nQ0PoXNjkMjbMkdtNY4Xy6we7wVsloisb4nSmqmRZRtbf6oAA7bKNbkxhwjxZIqx3Li+CKn0s0ge+rdTUrTPVPNgBmGZDN3UB3KshgWZFrstfo/F+XcixnmwoqUK+fyJfoDoQKEGaciWsl/KSb9m+ZYwnhzPG3JXsYqKUYrRIppScnq+ZMV6YhAc7SSfYpKh/swyH7pQFcai29HQVcx9snujiB95K9BxtUR2aDFJzvERF/8A8nuPvXh6SX5N0VqOpd7U4HgwfzWALeQBAEAQBAEAQBAEAQBAEAQHnUQNkaWSNDmuFnNcAQRyIKAqnH9Uz4XunwebonHN1O83jd1NPDsN+0KPkY1V8dLFr8zfRkWUvWDIx/aeoon7OIU01M9u6VoJYetrh8CVR27GsrlvUS/Z+8uKtrVzW7dH917iW4Np/C9wO3TzO5u2WyeJz8kjnZ2PwthqvL90JYeHfxrlo/P9mTCm0wgeLPDm337nDyUyvbVD66aIs9kXLqtMpbRqjpv7RTxnKFxmMez6IzAcABy35KzhfCUFYnwZXypnGbg1xRcMUdHT+kxrSRuc4/FyxeSv7U2ZrHf9zSNSv0mDsmku+qy/v4rVKN1nPgjZF1V8uLNDop5vW/FM5cSFguiq5cWZPpLOfBGgKRtNLJ0N2OfYvcN7shvPwVZk5V3SP0mvIs8fGq6Neimev4Ql/WP+0VH/AKm79b95v/p6v0r3H0YjL+sf4lP6q79b955/T1fpXuM24rMP0jlksy9f3sxeJS/7UcnTLHZvmNQC+4dGWnIfSy+KmYmbfO6MG9UyLlYlMKpSS4nhoIeh0dqZN202pd43aFflGcHQapZFgOJBxs6QShvWOiY0Z87krTK+uNnRt8WblRN19IlwJv8AJ5ithjne1PJ5BoWZqLQQBAEAQBAEAQBAEAQBAEAQBAEB5zwNe0te1rmneHAEHuKAh+Laq8LqDd1M2N3OJzo/utOz5IDhy6k6T9FU1cY4APBt5LB1QlzS9xmrJrk2VpiejbcPx6Cn6WR7SYj0jiNo7YIzPbksZ6Vw9FcjKvWc0m+ZbceCwjftO7SfgojybOzgS1jQXM3oadjPVaB2BaZTlLmzbGKjyR6rE9OBjA/GnsCrcn8wscf8s0loN4QBARvWFLs0T/rOjb96/wAFYbMjrkLyZB2i9KH7DqRMLdGGsZm+WLJo3nbfyXQzshDjJ6FFCqc+EU2ROWmdT4PIyQWebkjLLaeLbupUrsjbmqUXqvoi36KdWE1JaP6stLUNHbCIj7Ukzvvkfwq6KUsNAEAQBAEAQBAEAQBAEAQBAEAQBAEAQFB68I+ixminHFkPiyZ1/JwWFi1g14GdT0mn4ll3VWW4Q8Pu0g0OBjjyJP3R8VX5K9P2E/FinD2nP6UqPoSd1DpT1IN1HzpSg3Ua1c0OaA4BwvexAOfPNZKTjyDhF80H5MA7F43rzMktCP6eutQP6ywfeCmbPWt69pB2i9Md+wtTUxDsYNSDmJXfamkPxXRHNE1QBAEAQBAEAQBAEAQBAEAQBAEAQBAEBSXykqewopx9F0rPHYcP9pXjWq0PU9HqTTD5duKN3tMafEBVJcmwgCA4OPj02/s/EqDldZeRPxOq/M5ajEoIAgPGp4IBUbggI1rIdajA5vZ5XU/Zq9d7Cu2o/Ue0ujVnFs4VRD/6I3faF/ir850kyAIAgCAIAgCAIAgCAIAgCAIAgCAIAgKs+UTS7WHRv/VztP2muHxQHvoTUdJQUrucLAe0Cx9yqprSTRbwesU/A7axMwgOBpE70m2HA+9QsrmidicmccuIPDNRSWZtfftQGSA8Jt4QCo3hARPWi+1PGOcnuaVZbLXrG/AqtrP1cV4n6A0Sh2KKlZ7MEQ+4FeFCdZAEAQBAEAQBAEAQBAEAQBAEAQBAEAQEF12UvSYPUfU6OTwe3+aAjGqafawyEew6Vn33EeTgq29aWMtKHrWiYLUbjHf2IDj6QjNnf8FDyuwm4nacWVtx5qITD5YOCAB1sj3FAeb/AFggEnrBAQzWibinZ7Tnfwj4q12UuMn5FPtd8IrzP0phrNmGMcmMHg0K5KQ2UAQBAEAQBAEAQBAEAQBAEAQBAEAQBAR/WDS9LhlYwZk08pHa1pI8wEBVWpKovRSM9iY/eaCq/JXpljiv0Cwt60EkyQHH0hHqd/wUTK7CZidpxVDJp5syJHPMIDMi6A8GD0uxAffpoCGafjaq6JnNw+9I0fBXOyl6Mn4oo9rv0orwZ+m422AHIAK1KgyQBAEAQBAEAQBAEAQBAEAQBAEAQBAEBr4hFtxSMO5zHt8QQgKA1JvLTVwne1zD5uafcoWUuKZOxHwaLWCikwIDkaQj0Wdp9yiZXJEvE5s4ihk4wlHHkgMwUB4ResUAj9Y968BDtI27eL0Mf16fzmN/cr3Za9U34/sig2q/WpeH7s/TasirCAIAgCAIAgCAIAgCAIAgCAIAgCAIAgCA/O+r8dDjVdBz6b7soI8nFRcpeimS8R+k0WqxQieZIDlaQD0G/tfBRcrqolYnWZwlCJ4KA8Y327OaAU/FAfIN5QEWYzb0ho2+y+A/ZJcr/Zq9T7Wc7tN63+xH6TU8rggCAIAgCAIAgCAIAgCAIAgCAIAgCAIAgPz2/wDE6VTN3dI53/khD/itGSvQJGM9LC0TvVeWRkgOZj4/Fj9r4FRsrqknE678jgEqCWB5+t2e9AZuyCA8oNxQGEDs0BH9GW7ek0P1S4n92B599l0WAtKEcztF65DP0YphCCAIAgCAIAgCAIAgCAIAgCAIAgCAIAgCAoLWQ3odJaeT9YIHX+1H/CFruWsGbaXpYizCFWFqfGlAc3SA2iv9YfFR8nqEjF6/sI4G3zO7koBYnogMZdxQHmz1SgMIhfLrvdeA4+rRm3pHI72GTH7rW/xLpsNaUR8jls163y8z9CKSRQgCAIAgCAIAgCAIAgCAIAgCAIAgCAIAgKK+UEzo62gn5Agn9iRrh7ysZLWLMoPSSZYbHXAPMAqqLg+OQHNxwjorn2mqPk9QkYv5hHemHWoBYjph1oDGWQEIAfUQGcAyC8ByNSTNvGayT2WSjxkA/hXVULSqK8EclkPW2T8WX6tppCAIAgCAIAgCAIAgCAIAgCAIAgCAIAgCApz5SdNempZPZlcw/vMv/CgJDgVT0tNBIPpwxO8WAqpktG0XEXqkzeDF4ZGhjsd4T2t960ZP5ZvxvzERndvHeq8sjMAdSA8pByG7igPjn3AAQH3aLd+5AanydG7dTXS8C1g+09xXWRWkUjjpvWTZeyyMQgCAIAgCAIAgCAIAgCAIAgCAIAgCAIAgIFrrwKSrwx4haXPie2YNG8htw8DmbOJ7kBBdW+nNO6CKlmd0UsTRG3aya8DIWdwPUVBupkm5IsKL4tKLLGBUYkmjjX5F3a33haMj8tm/G/MRG1XlmYGIIDMBAfNkBARLSvTGOFrooSJJSCCRm1l+Z4nqVhi4MptSnwXzK3Lz41pxhxfyJ18nrApIKOWeVpb84e0xg7yxgyd2EuNuxXxzxa6AIAgCAIAgCAIAgCAIAgCAIAgCAIAgCAIAgK7001RUdcXSRf4aZ1yXMaC1xPF8eWd95FiUBBHaCY9QfmswnjG5rX37tiXd3LCVcZc0ZxslHkzQxDSbGo2llRROtlc9BJw+s24UezDhNaEmrNsg9eZx36f1DfWpgD17Y94Ub8Lh+pkr8Wn+lHn/AHgVDvUgb95y9Wy4dsmePa1nZFHtBiuLz5Q00me4tgfb7ThZbFs6ld5qltO98tPcdSm1d45WW6dxiad/SSBo+xHe/gpMMaqHViiNZk22daTJ7ohqUpaYiSrd86kGeyW2jB/Yz2+/LqW40FpNaAAALAZADh2ID6gCAIAgCAIAgCAIAgCAID//2Q=="/>
          <p:cNvSpPr>
            <a:spLocks noChangeAspect="1" noChangeArrowheads="1"/>
          </p:cNvSpPr>
          <p:nvPr/>
        </p:nvSpPr>
        <p:spPr bwMode="auto">
          <a:xfrm>
            <a:off x="155575" y="-1271588"/>
            <a:ext cx="28575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5" name="AutoShape 8" descr="data:image/jpeg;base64,/9j/4AAQSkZJRgABAQAAAQABAAD/2wCEAAkGBxQSEhUTERQUFRQUFhUTFBYYFxUWHhcaGBgXHBUXFRcYHCgiGBwlHhUWITEhJSkrMC4uGh8zODMsNygtLisBCgoKDg0OGxAQGywkICYsLDQvLywsLCwsLCwsLCwsLC8sLCwsLy8sLywsLCw0LywsLCwsLCwsLCwsLCwsLCwsLP/AABEIANgA6QMBEQACEQEDEQH/xAAcAAEAAgMBAQEAAAAAAAAAAAAABgcCBAUDAQj/xABLEAABAwICBgYFBgsHBAMAAAABAAIDBBEFIQYHEjFBURNhcYGRoSIyUrHBCBRCYpKiFSMzNENTcoLC0fAWFyRUc7LhRJOj0iVjg//EABoBAQACAwEAAAAAAAAAAAAAAAAEBQIDBgH/xAA6EQACAgEBBAYIBQMEAwAAAAAAAQIDBBEFEiExEzJBUWFxIiOBkaGx0fAVM1LB4RRC8TRDgrIkJVP/2gAMAwEAAhEDEQA/ALxQBAEBoYzjUFJGZKmVkTObiBfqaN7j1BAVrimuF0pLMLpHz8Olkuxg7uPeQtF2TVSvWSS++43VY9tvUi2ck1OO1nrVIhB+jBHfz/5Ve9rxk9KoSkT1suUVrbNRPo1aV8uc1ZWOJ5y7PkXGy9WTnS5VJebPHj4cedrfkgdU9UzNlTVjsmH8wjv2gv8Abi/J/wAhU4L/ANx+7+DH8BYzS5xV1SQOErXPHYSdpY/iV0PzaWvI9/D6p/l2p+Zs0usfFaQ/42kZUxje+G7XDrIzv4DtUmnaWPa9N7R9z4Ee3Z99fHTVeHEneiusOhr7NilDJT+hk9B9+IAOTu66nkIliAIAgCAIAgCAIAgCAIDn4jjtNTi89RDEPryMb7ygIviOtnC4v+p6Q8o2uf52sgIviOvqmFxT000p4bRbGD4bR8kByn61cYqcqPD7X3ERTS/eyb5IDJtLpTVZlxpweboo/Jt3BAfHao8Unzq8R7QXyye8gICOaQ4BUaPSQ1FNXMkcX2cxp2TuvZ8e0dphtZATX+/Jn+Wd5/yQFxIAgK9091ktpH/NaJoqK05bIzbF1yEcfq37bLCy2Fcd6b0RnXXKyW7FashOFaG1FfMJq97qmbfsk2jjvwsMrdQyy4qhsz8jKl0eKtF3/fL5l1DBoxo7+Q9X3ffP5FqYPofDC0bYDiOAGy0dgG/vUrH2RXH0rfSfwI1+1LJejUt1fEiWk+tRsUrqXC4PnMzCWucMo2Ebxl61j2DrVjOyqiOsmoogwhZdLRatkcOk2kDvS6Wmj+psMPva73qve2sZPTj7iatk5DWvD3kz1Z6dy1r5aWtjbHVQAOOz6r28wLmxGXG2asqrY2wU4PVMr7K5VycZLijh4trZqnVEseH0bZo4XmN0jnEbRGRsMrDLrWu7KppaVktNTZVjW2rWEdT7h2s6kmeIcUpTSSOyDzctv+2AC3t3LVKnFyo66KXkbFbkYz01a8zf0r1WwVA6WD17bTHtIDuYLXDJ3PNRXiX43HHlqv0v9iSsmjI4Xx0f6l+5wcD04rMJkEGKB09LcNbUWJfH1PG9w7c+RO5S8XNhf6PKS5p8yNk4k6fS5x7Gi46CtjmjbLC9r43gOa5puCDyUwiGwgCAIAgNLE8Wgpm7VRLHE3m9wb70BDcU1w4XDcNmdMRwjjcR9pwDT3FARWt18Bx2aSikkdw23b+vZYCUBpO0u0krPzal6Fp3ERBtv3pzbyCAyboDpBV/ndb0TTvBlcT9mIbPmgN+g1CxX2qmrlkO92w0Nv3uuUB1v7v8AovSqDGSOM05/wBocAfBAeL9YGAUV207I3EcIaf+JwAPaCgOTV69to7FFQveeAc73NYCgNN2kmk1b+QpzA07i2NkeXW6cnyQGbdW2OVedZX7AO8dK9572ss3zQHWwjUPTMc19TUSzWN3NADA7tOZ80BZP9mqT/LxfZCA6qArfWnpw+AtoKA3rJhm79Sw/SPJxG7kM+S13Wxqg5z5I2VVStmoR5s4+r/QcNvndxznnObnE5kAn+uJXORV207dXwgvv3l+3Vs+vRcZv79xtaQ6yW0sxocKphUSR5SvvZjXDIi49YjiSRyzV76jEr04RX37yl9dlWa8Wzmwaya18nzOtijpzVRyRQzNJsyRzSI9rM5bRA7wssfKqvTdb10Mb8aynTfWmpHdXmyyOWBzdmeGRzZgd5NzYnstbuXO7brmrlJ8muHh3l7sicHU4rmuZLVSluR/A6zoMZqpeDMPmkP7rWn4Lr9jf6VebOW2r/qH5I19XMVqMPObpXveTz9K3wKpdsz3slruS+pb7Jhpjp97f0OzjdDDLC8TgFgBJJ+jYesDwKhY1ttdidfP5kvIqrsras5fI72ojEX/AIKvUvtHHM9kLnut6ADTa5O4OLx3W4LvDiyV41hdLiMTg10UhtYlpa8H6r7cFBy8JXelHhNcmTMXLdXoy4xfNFVYPik2j1UY5Np+Hyv2XszJgcfpN6veOvfhhZjsbqs4Tjz8fEzzMRVpWV8YPl4eBekEzXta9hDmuAc1wzBBzBBViQD0QBAR3T3SduG0clQQC4ehE0/Se71QerieoICotDdXtRjX/wAhic8mxIT0bR6zxfe2+UbOAAH/ACBNv7E4DQZTiDaGZ6eXaPewn4ID7JrIwSiGzAY8tzaeEW8QAPNAR7Edfse6mo5HE5DpHtb2eiza96A0/wC2ukNb+a0hhadzuitbrDpcj4ID5/d9j9Yb1dcY2neDM8/+OMbKA6eG6hYQdqqq5ZXcQxoYD2lxcUBLsM1VYXDupmyHnKXSeRNvJASqhwyGEbMMMUbRuDGNYPBoQG2gCAIAgOHprpE3D6OWpdYljbRtJttPOTG+PldAVRq+wCWeQzz51NUTJI4/QYc7dXDLsC5nLslnZKoh1V9t/Q6HFhHDx3dPrP7S+pb2IgUtHKYhbooZHN7Q0m567roaaY1QUIckUVtsrZucubKO1cU4bSbe90r3OeeJsbC5/reVy22bHLJ3XySOk2TBRo3lzZ0tKcHFVA5gye304zycN3juUXBynj3KXZ2+RIzcZX1OPb2eZETihvFiVj00ZFJiLeJNrRzEDdtBlid20zrXWZdEcqhxXmjmcW549yk/JlhwyhzQ5pBa4AgjiDuK4iUXFtPmdhGSktUQLG6rYqcReP8AJiD/ALjowfIFdhshaYsfacrtR65L9hLNF6fo6SBnERtJ7TmfMrmM2e/kTl4nRYcNyiC8CLaZ422Z5pWP2YmelUyDO1j6jeZvlbicuBV1sjA3fXzXl9foVO1M3e9TB+f0PShwt+JCN9QHRUcLdilp2m1m+0TxJ4u3k8gtu0Nq9C+jq4vtfcasHZvSrfs4Ls8TaqNETTkVGGySQzx5tG0SHc2m/PluUPF21YpaXcV39xLydkwcdauD7u8mdDXNxvDTLKwCeK8NUwDfb6QHDn1Zqw2lQ3FZFXWj8UQdn3JN49nVl8GYam8dfBLJhNQ6/RjpKVx+kw72928d/JT8XIjkVKxfbIWTQ6LHBltqQaAgKQ+UjUOLqGC9mOMrz2+g0HuDj4oCwtNMQOGYTI+DIwxMii6idljXd17oCrdXOquLE6YV1bPMTM+QhrC0E7Li1xe5wJJLmnkgLHw3VNhcP/T9IecrnP8AIm3kgJVh+DwQC0MMUf7DGt8wEBvIAgCAIAgCAIAgCApjWzVmsxOmoAT0VOPnE44Fx9UHuAH75UHaOR0NEpLm+C9pMwaOmuS7ObLH0Nw7o4dsj0pM+xv0R8VG2PjdHTvvnL5EjauR0lu4uUfmYaZaU0VHE5tbMG9I1zdgXc9wcLHZaM+O/crcqyisO26YF2GTtr6QXc6K2xNFvuTEQHd7bg9SrszZteT6XKXf9SdiZ9mPw5x7iS4HpFBVD8W6zx60bsnDu49oXMZWDdjv01w7+w6PHzKr16L493acDSSmbS1HzhwJpaoGCraLnJ254HAggOB5t61d7Gy9+PQy5rl5fwU+1sXdl0seT5+Zs6GVbonSUMxu6H0oXcJIjm1zTxFiCOp3Uou2sTcn00eT5+f8knZOVvR6KXNcvL+CL6QP2pa3680EQ7jn7lcYC3MSPkVWa9/Jl5kp0qx0wRtpoCOne0D/AE22zceWQPvVFs7B/qLHZPq6+9lzn5nQQ6OHW09xGtEdH/nT9p4Jp43XJP6aTiez+uJVrtPPWPDo4dZ/BffIrdn4XTy359VfFloNFshkAuSb1OnF0BhqHiLpMTlH5F8wa0cCQZC7yc1d7jwaojGXcvkcVfJO6Uo97+Zx9Y9G6hqYqyL16SZrv2oyRkfd3lU+A3jZU8d8ny+/Itc5LIxo3rmuf35l40NU2WNkrM2yNa9vY4XHvV+Uh7oCi/lE+lVYe3qk83xj4ICXa+p9jCHt9uSJvg659yA6+qSm6PCKNvOMv/7j3P8A4kBL0AQBAEAQBAEAQBAEAQFCaPP+d4nXznPbqBAw/Va4tFu4NVBtl79ldXe/4LvZKUYWW93+SzdY2lIwui22AGV1oYG83EbyOIAF7ccgr2KUY6diKZtylr2sqnBNGtompryZ6mT03GT0g0nO1jlceA4Lls/as7JOFT0j8WdHhbNhXFSsWr+R64pofBIduG9PKM2vi9Gx52FvKy0421b6eDe8vH6m3I2ZTbxS3X4fQieOUUsR2q1hJv6NbBk4HgZWi22es2PWV0WNnUZS3Vz7n98SiyMO7Ge8+XevvgbX4bf0BZWAVFLINgVMeZaT6vSNNiHDfY2OXFRbdl7k1bjvRrs7CTVtHfg6r1qn29pyqStcWNfG4OnoDk4fpqa+79wnd7L/AKqsrK1fU4zXNe7/AAV9djpt3ovk/ec+ori9pkaLukqzI1u8+iAQLDf+UAXsKd2pV+GnwPJ271rs8dTZqrCUxTyhssh2quXfsjf0LLb7ZXtxy3BYyXQ1aVR105Iyi+ls1slprzZLaLS+FrWwUNNPNsAABjD4m13d9lQ/g+TdJztkk37S6/FKKoqFcW0vYY1ukNbxjp6X/Wkbf7N7g9ylV7DqXXk38CNPbFr6qS+JxZ8TY8/4zEpXN4x0sTs+oOeWN96sKsDHq4xgvbx+ZBtzb7OtJ/IubU7pBh0kBpMPErHRAyObMGh77nOS7SQcyBluyUwinrrYwwSROy/KRSM7wLt9/kqHai6LJquXfx9n8MutnPpMeyp/epV+h2K6QOpWOoXGSnZeJjbQm2xb0fSG1xHFX+hSnc/vHx2m/OaHbA3nopB4uYSF5oCKaQ6ZHGMQoC6HoiySKIt2toEulbci4FkBYnyj6m1FTs9ue57GsPxIQFjaJU3RUVNHu2IIm+DAgOsgCAIAgCAIAgCAIAgCAoHU2bgOO91XtH7i53aD/wDYVf8AH/sX2Ev/AAbP+XyJPr9pnCOjqbF0cE4Mo5B1rE94t3hXt0HOuUV2plLVJQmpPsZwnaUUgAJqIsxe21c94G5cYtn5Lem4zrf67HS130aE2nVIDZrnvPANYTfxUiGx8mXNJe00S2rjx7dfYeEml73giKgqZAcs2Gx7bNOSlQ2FZrq5peX2iNPbNfJRb8yKVRqIZunhgbSXFnxulj2Xji10byLg8rK/x6p1x3Zy3vYUl9kLJb0Y7pLI8Ew0No8QNXFSukeGVNPH+PZf9KxuySYwWuzBJA2gt5pJpjOhGGYXRGp6OeboXPkic1205rpg1oItZpDbNIJBta6AqbR2cPJZRUlO6QXLpqpwlebneGEho7mntUbJy68daz19xIx8ad70hp7yTv0frJxs1Va8M/VQgRt7LNs094Kp7du//OHvLWvY365e42KHQmjj/R7Z5vJd5bvJVtu1cmf92nkT69m48OzXzO3T0McfqRsb2NAUKds59aTftJkaoR6qSOVhruhx+iezLpmvjfbiLHf5eC6XYdjdMovsfzOe2xBK1SXai2NN4dqnv7LgfG4+K27Zhrj69zRhsmel+nemQTUM7/BVDeDauQD7EatqnrBMrZrSTLLBWZgUvpkwSaT0TLD0TTuPc5zs/BYs9Nj5R8hfJQwN3u6U263FjW/FeA6GqLTOpFS7CcQuZYw4RvPrDYFyxx+l6OYPUgLhQBAEAQBAEAQBAEAQBAUNqqZ0NTNA7fDWlp8dkebVQ7QW7nUyfh8/5LrBeuHbHz+X8F5V1GyaN0UrGvjeC17XC4IPAhXxSn5+xGrw9k0sGFYQyodE90bpZnSPZcGxsHOzF+ZC0XZNVP5ktDdVj2W9RaiKnxR+59LRs9iCGMW7w2/3lWWbboj1E38Cwr2PdLrNL4n1+h7pfzmsqZb7xtkDwN1Cnt219WKRMhsatdaTZw9KsHoqOMMjjL55MmBz3G3N7hcBSMDIy8qerlpFc9EvcaM2jGxoaJayfLi/eRrEXD5syOKO7I3kyz5+nK5ttlvJgDcueZV50kd7c149xTbkt3e04DENIq2WGOOaeZ0LLCMEm2QyseORWevYY6dpptqm3BcSTv22eg9p9xWGm8tJIy6r1iyY4FpRUtyaRVxjgMpWjrbvd3X7VVZOx6bOMPRfwLLH2rbXwn6S+JKsJ0sppzsh+w/cWP8ARN+QJyKosjZuRTxa1Xei6o2hRdwT0fczuKATTi4Iz5xpBSsbn82jfK+3DI5H7TfELq9iVONDk+1/I5ra9ilcorsRa2ndSI6N5P8AVrk+5b9qv1G73tL4mnZi9dvdybIXqKpy3DC8/pp5ZPDZb72FWcVotCvb1epYbjbM5DmVkeFE45jsEWkwqJpAIYNnacAX7ojYANvfNyxZ6cLWnpmzEq6KWkEgbCxrIy4Dac/bc7aDRfm3LqXgOlqRifJjRfPtGVkc0ji699o2aSb8fTKA/SaAIAgCAIAgCAIAgCAICjsai+ZY/MNzatrKiPgNob7dd2uVRtit9HG1c4stdlWJWOt/3IuqjqBJG143OAKsqbVbWprtRXW1uubg+woDRRhhq8Qpn5PZUPd2guIBHl4qg29W96E/YXexZrdlD2kpXPl4c3H8ZZSRGR+Z3Mbxc7gApOJizyLFCPtfciPk5MaIb0vZ4lXYdSTYlVOLibn0pHcGN4NHuA/5XV3W1YFCS9i7398zmqq7M25t+3wRIdY0LKelp6eIBrdsutz2RYk8yS/eq3Y8p3Xztnxenz/wWG1IxqphVDgtfl/klOgGGMqsIa2RjX2fJYOAPqnLf1K3st3Ll5FZXXvUs0ItAaOZ5aQ+Mu9UtdkD2Fbb3OMd6BqpUHLdkalZqhmY7apqkZZjaBaR+81RFmyXWj7n9fqSXhxfKXvX0I5j2hGIsdtTNMuWcgdtbvaJz8VLqvjZy4PxI1tEq/HyPuAYbiz4tuj6Z8Zy9B7XAHkWk3ae5YWYVFj1lBGVeXdBaRkztaKjGsNfLJDROdJNYPkkjdI62+wIdkL5+CkRgorRLRGiUnJ6vmYaZaYYxNGY6yNsbTeOwYGm7xa3rE3sotkKb7VFvVx46fUkwlbTW2lopcNTawfCtImQsggEsMTRZrQYWWubnMelvJUziRTYGrPGqj85qrA7+kqJX+QuvdAcnQbQqKXFZKOpPSsg6XaLSWhzmEDtte6aA7hwmGPSWCCnibHFG5h2WjK7InOJPM3tmvTw3tTo6THcQl5NmHjM3/1WB6XqgCAIAgCAIAgCAIAgCArjXXgDpqZlZCPx1C7pRbjHcF47tkHuKwsgrIOD5NGdc3CSkuaNjVrpOyaJjb+jJmz6rvpMPLNUezrnjWvFs7+H34lxn0rIrWTX3cfvwIrrdwp1DWx4rE0mKW0NVYbjYBrj2gAXPFoHFWmbjf1FLh29nmVuJkdBap9nb5GFVjUMcHTl7THa4IN9rkBzPUuOhi2zt6JLidXPJrjX0jfArbF5pqqVkj2npZvRpYT9GP8AWuHC+djxtfcAuuoorwqHr2cW/v4HL3XWZd3D2IsTRvBW0kIjbm4+lI72nHf3cAuUzMqWTa5vl2LuR02JjRx61Fc+0iWn9K6pqWxM/Q08kzuwZn3BXuwoaVSl3v5FLtmetsY9y+ZMNSs+1h5b7Ezx4hrvipGStLX7DTjP1a9p28SorTWblt5s/a5ePvU3Gnvw0fYRMiG7PVdp2MMq+kZc+sMnDrUG+ro5adhNps346m04XFjxyWk2lY4bfDsXg+bm0dW8xSxcN9toDqJuO9TdnZM7YyjP+18yLn48a5KUe3sLcxvExAzm92TR8T1Bbc3LWPDXtfI1YeK75+C5lU4PSfhPFWAnagoj00p3h0l7taT2jyK07Mx3Ct2S5y+X8m7aN6nNQjyj8y51ZFcfQgKZ1Q/jMWxCX/VP253fyQDRs9LpLUycIxMfBrGfEr0HtqAG1W4jJ2fekefgtZ6XigCAIAgCAIAgCAIAgCAxewEEEXBFiDxB3goChtIcKdgdaSAfwfUu2mOH6F/snl/K3JVe08Hp478Osvj99hZbPzOhluz6r+BZeD4zFVwmnqw17ZG7N3ZtkaeB6+taNnbT3/VXcJd/f/JuztnbvrauMe7u/gimK6pqCjbLWEzyw07HzilLgWktBIBO8jLw3q60WupUavTQiOhMBn26+ctdNM5wFrWY0ZbLR9Hda3IBcxtrKlKzoVyXxZ0OyMaKh0r5v4EsVGXJEcLHSzY1U7xT0b4GnkXej/A9drsyvo8aK7+PvOR2hZv5En3cPcbWoqf8VUs5PY/xbb4LHMXpp+BniP0GvEsPF6fbjNvWb6Te5YY9m5PzM74b0DTMhYGVTR6EnozAfReN5t171YXVdJHTtINVm5LU9zi4cdmFrpHHcACocMOT63AlSyorq8TiYPoyaapfiGIODp9p3zaEG4YDcBxtlexPZfmttttOHXw93a2YV1W5dnH39xx9LsflkkEMH4yrnOyxo+gDx6v6Kq8WieZb0tvL74Iscm6GJX0VfP74liaD6MMw+lbC2xkd6cz/AG3neewbguiKEkCAwnfstc7k0nwF0BUOoJl5a6Xn0Qv2ulcfggNbVY/br8TqDwZMQf2pHn3NCA6PybWXbWSHeXxjycfisD0utAEAQBAEAQBAEAQBAEAQGjjeEQ1cL4KhgfG8WIPkQeBBzBQFG4thtTgT9ibanoHOtFMBcxX3NeOHZx4clUbQ2Wr/AE6+EvmWmDtF0+hPjH5E80e0vDowHETwPGze4JsRYg335cCq7G2ndjS6O9Npe9fUn37PqyF0lLSfwf0IJiOj9Rh0kk2HN+dULztuibcyQ33gt35cxfr3XVlfRj7QjvQlxX3xRApuvwZbs1w++TNF+sOn2D6MokFxsFo38ib81Vfgl+9pqtO8sfxind10epJNG9HZINHa+SVpbNVslmcCLHZA9G437tp37y6qMVFJLsObk3JtsiOo6qDaidhIG1G0i5t6rv8AlQ8yLejRLxJaaplt1WJxsGZBPIZqPXROfYSJ3Qj2nQ0PoXNjkMjbMkdtNY4Xy6we7wVsloisb4nSmqmRZRtbf6oAA7bKNbkxhwjxZIqx3Li+CKn0s0ge+rdTUrTPVPNgBmGZDN3UB3KshgWZFrstfo/F+XcixnmwoqUK+fyJfoDoQKEGaciWsl/KSb9m+ZYwnhzPG3JXsYqKUYrRIppScnq+ZMV6YhAc7SSfYpKh/swyH7pQFcai29HQVcx9snujiB95K9BxtUR2aDFJzvERF/8A8nuPvXh6SX5N0VqOpd7U4HgwfzWALeQBAEAQBAEAQBAEAQBAEAQHnUQNkaWSNDmuFnNcAQRyIKAqnH9Uz4XunwebonHN1O83jd1NPDsN+0KPkY1V8dLFr8zfRkWUvWDIx/aeoon7OIU01M9u6VoJYetrh8CVR27GsrlvUS/Z+8uKtrVzW7dH917iW4Np/C9wO3TzO5u2WyeJz8kjnZ2PwthqvL90JYeHfxrlo/P9mTCm0wgeLPDm337nDyUyvbVD66aIs9kXLqtMpbRqjpv7RTxnKFxmMez6IzAcABy35KzhfCUFYnwZXypnGbg1xRcMUdHT+kxrSRuc4/FyxeSv7U2ZrHf9zSNSv0mDsmku+qy/v4rVKN1nPgjZF1V8uLNDop5vW/FM5cSFguiq5cWZPpLOfBGgKRtNLJ0N2OfYvcN7shvPwVZk5V3SP0mvIs8fGq6Neimev4Ql/WP+0VH/AKm79b95v/p6v0r3H0YjL+sf4lP6q79b955/T1fpXuM24rMP0jlksy9f3sxeJS/7UcnTLHZvmNQC+4dGWnIfSy+KmYmbfO6MG9UyLlYlMKpSS4nhoIeh0dqZN202pd43aFflGcHQapZFgOJBxs6QShvWOiY0Z87krTK+uNnRt8WblRN19IlwJv8AJ5ithjne1PJ5BoWZqLQQBAEAQBAEAQBAEAQBAEAQBAEB5zwNe0te1rmneHAEHuKAh+Laq8LqDd1M2N3OJzo/utOz5IDhy6k6T9FU1cY4APBt5LB1QlzS9xmrJrk2VpiejbcPx6Cn6WR7SYj0jiNo7YIzPbksZ6Vw9FcjKvWc0m+ZbceCwjftO7SfgojybOzgS1jQXM3oadjPVaB2BaZTlLmzbGKjyR6rE9OBjA/GnsCrcn8wscf8s0loN4QBARvWFLs0T/rOjb96/wAFYbMjrkLyZB2i9KH7DqRMLdGGsZm+WLJo3nbfyXQzshDjJ6FFCqc+EU2ROWmdT4PIyQWebkjLLaeLbupUrsjbmqUXqvoi36KdWE1JaP6stLUNHbCIj7Ukzvvkfwq6KUsNAEAQBAEAQBAEAQBAEAQBAEAQBAEAQFB68I+ixminHFkPiyZ1/JwWFi1g14GdT0mn4ll3VWW4Q8Pu0g0OBjjyJP3R8VX5K9P2E/FinD2nP6UqPoSd1DpT1IN1HzpSg3Ua1c0OaA4BwvexAOfPNZKTjyDhF80H5MA7F43rzMktCP6eutQP6ywfeCmbPWt69pB2i9Md+wtTUxDsYNSDmJXfamkPxXRHNE1QBAEAQBAEAQBAEAQBAEAQBAEAQBAEBSXykqewopx9F0rPHYcP9pXjWq0PU9HqTTD5duKN3tMafEBVJcmwgCA4OPj02/s/EqDldZeRPxOq/M5ajEoIAgPGp4IBUbggI1rIdajA5vZ5XU/Zq9d7Cu2o/Ue0ujVnFs4VRD/6I3faF/ir850kyAIAgCAIAgCAIAgCAIAgCAIAgCAIAgKs+UTS7WHRv/VztP2muHxQHvoTUdJQUrucLAe0Cx9yqprSTRbwesU/A7axMwgOBpE70m2HA+9QsrmidicmccuIPDNRSWZtfftQGSA8Jt4QCo3hARPWi+1PGOcnuaVZbLXrG/AqtrP1cV4n6A0Sh2KKlZ7MEQ+4FeFCdZAEAQBAEAQBAEAQBAEAQBAEAQBAEAQEF12UvSYPUfU6OTwe3+aAjGqafawyEew6Vn33EeTgq29aWMtKHrWiYLUbjHf2IDj6QjNnf8FDyuwm4nacWVtx5qITD5YOCAB1sj3FAeb/AFggEnrBAQzWibinZ7Tnfwj4q12UuMn5FPtd8IrzP0phrNmGMcmMHg0K5KQ2UAQBAEAQBAEAQBAEAQBAEAQBAEAQBAR/WDS9LhlYwZk08pHa1pI8wEBVWpKovRSM9iY/eaCq/JXpljiv0Cwt60EkyQHH0hHqd/wUTK7CZidpxVDJp5syJHPMIDMi6A8GD0uxAffpoCGafjaq6JnNw+9I0fBXOyl6Mn4oo9rv0orwZ+m422AHIAK1KgyQBAEAQBAEAQBAEAQBAEAQBAEAQBAEBr4hFtxSMO5zHt8QQgKA1JvLTVwne1zD5uafcoWUuKZOxHwaLWCikwIDkaQj0Wdp9yiZXJEvE5s4ihk4wlHHkgMwUB4ResUAj9Y968BDtI27eL0Mf16fzmN/cr3Za9U34/sig2q/WpeH7s/TasirCAIAgCAIAgCAIAgCAIAgCAIAgCAIAgCA/O+r8dDjVdBz6b7soI8nFRcpeimS8R+k0WqxQieZIDlaQD0G/tfBRcrqolYnWZwlCJ4KA8Y327OaAU/FAfIN5QEWYzb0ho2+y+A/ZJcr/Zq9T7Wc7tN63+xH6TU8rggCAIAgCAIAgCAIAgCAIAgCAIAgCAIAgPz2/wDE6VTN3dI53/khD/itGSvQJGM9LC0TvVeWRkgOZj4/Fj9r4FRsrqknE678jgEqCWB5+t2e9AZuyCA8oNxQGEDs0BH9GW7ek0P1S4n92B599l0WAtKEcztF65DP0YphCCAIAgCAIAgCAIAgCAIAgCAIAgCAIAgCAoLWQ3odJaeT9YIHX+1H/CFruWsGbaXpYizCFWFqfGlAc3SA2iv9YfFR8nqEjF6/sI4G3zO7koBYnogMZdxQHmz1SgMIhfLrvdeA4+rRm3pHI72GTH7rW/xLpsNaUR8jls163y8z9CKSRQgCAIAgCAIAgCAIAgCAIAgCAIAgCAIAgKK+UEzo62gn5Agn9iRrh7ysZLWLMoPSSZYbHXAPMAqqLg+OQHNxwjorn2mqPk9QkYv5hHemHWoBYjph1oDGWQEIAfUQGcAyC8ByNSTNvGayT2WSjxkA/hXVULSqK8EclkPW2T8WX6tppCAIAgCAIAgCAIAgCAIAgCAIAgCAIAgCApz5SdNempZPZlcw/vMv/CgJDgVT0tNBIPpwxO8WAqpktG0XEXqkzeDF4ZGhjsd4T2t960ZP5ZvxvzERndvHeq8sjMAdSA8pByG7igPjn3AAQH3aLd+5AanydG7dTXS8C1g+09xXWRWkUjjpvWTZeyyMQgCAIAgCAIAgCAIAgCAIAgCAIAgCAIAgIFrrwKSrwx4haXPie2YNG8htw8DmbOJ7kBBdW+nNO6CKlmd0UsTRG3aya8DIWdwPUVBupkm5IsKL4tKLLGBUYkmjjX5F3a33haMj8tm/G/MRG1XlmYGIIDMBAfNkBARLSvTGOFrooSJJSCCRm1l+Z4nqVhi4MptSnwXzK3Lz41pxhxfyJ18nrApIKOWeVpb84e0xg7yxgyd2EuNuxXxzxa6AIAgCAIAgCAIAgCAIAgCAIAgCAIAgCAIAgK7001RUdcXSRf4aZ1yXMaC1xPF8eWd95FiUBBHaCY9QfmswnjG5rX37tiXd3LCVcZc0ZxslHkzQxDSbGo2llRROtlc9BJw+s24UezDhNaEmrNsg9eZx36f1DfWpgD17Y94Ub8Lh+pkr8Wn+lHn/AHgVDvUgb95y9Wy4dsmePa1nZFHtBiuLz5Q00me4tgfb7ThZbFs6ld5qltO98tPcdSm1d45WW6dxiad/SSBo+xHe/gpMMaqHViiNZk22daTJ7ohqUpaYiSrd86kGeyW2jB/Yz2+/LqW40FpNaAAALAZADh2ID6gCAIAgCAIAgCAIAgCAID//2Q=="/>
          <p:cNvSpPr>
            <a:spLocks noChangeAspect="1" noChangeArrowheads="1"/>
          </p:cNvSpPr>
          <p:nvPr/>
        </p:nvSpPr>
        <p:spPr bwMode="auto">
          <a:xfrm>
            <a:off x="307975" y="-1119188"/>
            <a:ext cx="28575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6" name="AutoShape 10" descr="data:image/jpeg;base64,/9j/4AAQSkZJRgABAQAAAQABAAD/2wCEAAkGBxQSEhUTERQUFRQUFhUTFBYYFxUWHhcaGBgXHBUXFRcYHCgiGBwlHhUWITEhJSkrMC4uGh8zODMsNygtLisBCgoKDg0OGxAQGywkICYsLDQvLywsLCwsLCwsLCwsLC8sLCwsLy8sLywsLCw0LywsLCwsLCwsLCwsLCwsLCwsLP/AABEIANgA6QMBEQACEQEDEQH/xAAcAAEAAgMBAQEAAAAAAAAAAAAABgcCBAUDAQj/xABLEAABAwICBgYFBgsHBAMAAAABAAIDBBEFIQYHEjFBURNhcYGRoSIyUrHBCBRCYpKiFSMzNENTcoLC0fAWFyRUc7LhRJOj0iVjg//EABoBAQACAwEAAAAAAAAAAAAAAAAEBQIDBgH/xAA6EQACAgEBBAYIBQMEAwAAAAAAAQIDBBEFEiExEzJBUWFxIiOBkaGx0fAVM1LB4RRC8TRDgrIkJVP/2gAMAwEAAhEDEQA/ALxQBAEBoYzjUFJGZKmVkTObiBfqaN7j1BAVrimuF0pLMLpHz8Olkuxg7uPeQtF2TVSvWSS++43VY9tvUi2ck1OO1nrVIhB+jBHfz/5Ve9rxk9KoSkT1suUVrbNRPo1aV8uc1ZWOJ5y7PkXGy9WTnS5VJebPHj4cedrfkgdU9UzNlTVjsmH8wjv2gv8Abi/J/wAhU4L/ANx+7+DH8BYzS5xV1SQOErXPHYSdpY/iV0PzaWvI9/D6p/l2p+Zs0usfFaQ/42kZUxje+G7XDrIzv4DtUmnaWPa9N7R9z4Ee3Z99fHTVeHEneiusOhr7NilDJT+hk9B9+IAOTu66nkIliAIAgCAIAgCAIAgCAIDn4jjtNTi89RDEPryMb7ygIviOtnC4v+p6Q8o2uf52sgIviOvqmFxT000p4bRbGD4bR8kByn61cYqcqPD7X3ERTS/eyb5IDJtLpTVZlxpweboo/Jt3BAfHao8Unzq8R7QXyye8gICOaQ4BUaPSQ1FNXMkcX2cxp2TuvZ8e0dphtZATX+/Jn+Wd5/yQFxIAgK9091ktpH/NaJoqK05bIzbF1yEcfq37bLCy2Fcd6b0RnXXKyW7FashOFaG1FfMJq97qmbfsk2jjvwsMrdQyy4qhsz8jKl0eKtF3/fL5l1DBoxo7+Q9X3ffP5FqYPofDC0bYDiOAGy0dgG/vUrH2RXH0rfSfwI1+1LJejUt1fEiWk+tRsUrqXC4PnMzCWucMo2Ebxl61j2DrVjOyqiOsmoogwhZdLRatkcOk2kDvS6Wmj+psMPva73qve2sZPTj7iatk5DWvD3kz1Z6dy1r5aWtjbHVQAOOz6r28wLmxGXG2asqrY2wU4PVMr7K5VycZLijh4trZqnVEseH0bZo4XmN0jnEbRGRsMrDLrWu7KppaVktNTZVjW2rWEdT7h2s6kmeIcUpTSSOyDzctv+2AC3t3LVKnFyo66KXkbFbkYz01a8zf0r1WwVA6WD17bTHtIDuYLXDJ3PNRXiX43HHlqv0v9iSsmjI4Xx0f6l+5wcD04rMJkEGKB09LcNbUWJfH1PG9w7c+RO5S8XNhf6PKS5p8yNk4k6fS5x7Gi46CtjmjbLC9r43gOa5puCDyUwiGwgCAIAgNLE8Wgpm7VRLHE3m9wb70BDcU1w4XDcNmdMRwjjcR9pwDT3FARWt18Bx2aSikkdw23b+vZYCUBpO0u0krPzal6Fp3ERBtv3pzbyCAyboDpBV/ndb0TTvBlcT9mIbPmgN+g1CxX2qmrlkO92w0Nv3uuUB1v7v8AovSqDGSOM05/wBocAfBAeL9YGAUV207I3EcIaf+JwAPaCgOTV69to7FFQveeAc73NYCgNN2kmk1b+QpzA07i2NkeXW6cnyQGbdW2OVedZX7AO8dK9572ss3zQHWwjUPTMc19TUSzWN3NADA7tOZ80BZP9mqT/LxfZCA6qArfWnpw+AtoKA3rJhm79Sw/SPJxG7kM+S13Wxqg5z5I2VVStmoR5s4+r/QcNvndxznnObnE5kAn+uJXORV207dXwgvv3l+3Vs+vRcZv79xtaQ6yW0sxocKphUSR5SvvZjXDIi49YjiSRyzV76jEr04RX37yl9dlWa8Wzmwaya18nzOtijpzVRyRQzNJsyRzSI9rM5bRA7wssfKqvTdb10Mb8aynTfWmpHdXmyyOWBzdmeGRzZgd5NzYnstbuXO7brmrlJ8muHh3l7sicHU4rmuZLVSluR/A6zoMZqpeDMPmkP7rWn4Lr9jf6VebOW2r/qH5I19XMVqMPObpXveTz9K3wKpdsz3slruS+pb7Jhpjp97f0OzjdDDLC8TgFgBJJ+jYesDwKhY1ttdidfP5kvIqrsras5fI72ojEX/AIKvUvtHHM9kLnut6ADTa5O4OLx3W4LvDiyV41hdLiMTg10UhtYlpa8H6r7cFBy8JXelHhNcmTMXLdXoy4xfNFVYPik2j1UY5Np+Hyv2XszJgcfpN6veOvfhhZjsbqs4Tjz8fEzzMRVpWV8YPl4eBekEzXta9hDmuAc1wzBBzBBViQD0QBAR3T3SduG0clQQC4ehE0/Se71QerieoICotDdXtRjX/wAhic8mxIT0bR6zxfe2+UbOAAH/ACBNv7E4DQZTiDaGZ6eXaPewn4ID7JrIwSiGzAY8tzaeEW8QAPNAR7Edfse6mo5HE5DpHtb2eiza96A0/wC2ukNb+a0hhadzuitbrDpcj4ID5/d9j9Yb1dcY2neDM8/+OMbKA6eG6hYQdqqq5ZXcQxoYD2lxcUBLsM1VYXDupmyHnKXSeRNvJASqhwyGEbMMMUbRuDGNYPBoQG2gCAIAgOHprpE3D6OWpdYljbRtJttPOTG+PldAVRq+wCWeQzz51NUTJI4/QYc7dXDLsC5nLslnZKoh1V9t/Q6HFhHDx3dPrP7S+pb2IgUtHKYhbooZHN7Q0m567roaaY1QUIckUVtsrZucubKO1cU4bSbe90r3OeeJsbC5/reVy22bHLJ3XySOk2TBRo3lzZ0tKcHFVA5gye304zycN3juUXBynj3KXZ2+RIzcZX1OPb2eZETihvFiVj00ZFJiLeJNrRzEDdtBlid20zrXWZdEcqhxXmjmcW549yk/JlhwyhzQ5pBa4AgjiDuK4iUXFtPmdhGSktUQLG6rYqcReP8AJiD/ALjowfIFdhshaYsfacrtR65L9hLNF6fo6SBnERtJ7TmfMrmM2e/kTl4nRYcNyiC8CLaZ422Z5pWP2YmelUyDO1j6jeZvlbicuBV1sjA3fXzXl9foVO1M3e9TB+f0PShwt+JCN9QHRUcLdilp2m1m+0TxJ4u3k8gtu0Nq9C+jq4vtfcasHZvSrfs4Ls8TaqNETTkVGGySQzx5tG0SHc2m/PluUPF21YpaXcV39xLydkwcdauD7u8mdDXNxvDTLKwCeK8NUwDfb6QHDn1Zqw2lQ3FZFXWj8UQdn3JN49nVl8GYam8dfBLJhNQ6/RjpKVx+kw72928d/JT8XIjkVKxfbIWTQ6LHBltqQaAgKQ+UjUOLqGC9mOMrz2+g0HuDj4oCwtNMQOGYTI+DIwxMii6idljXd17oCrdXOquLE6YV1bPMTM+QhrC0E7Li1xe5wJJLmnkgLHw3VNhcP/T9IecrnP8AIm3kgJVh+DwQC0MMUf7DGt8wEBvIAgCAIAgCAIAgCApjWzVmsxOmoAT0VOPnE44Fx9UHuAH75UHaOR0NEpLm+C9pMwaOmuS7ObLH0Nw7o4dsj0pM+xv0R8VG2PjdHTvvnL5EjauR0lu4uUfmYaZaU0VHE5tbMG9I1zdgXc9wcLHZaM+O/crcqyisO26YF2GTtr6QXc6K2xNFvuTEQHd7bg9SrszZteT6XKXf9SdiZ9mPw5x7iS4HpFBVD8W6zx60bsnDu49oXMZWDdjv01w7+w6PHzKr16L493acDSSmbS1HzhwJpaoGCraLnJ254HAggOB5t61d7Gy9+PQy5rl5fwU+1sXdl0seT5+Zs6GVbonSUMxu6H0oXcJIjm1zTxFiCOp3Uou2sTcn00eT5+f8knZOVvR6KXNcvL+CL6QP2pa3680EQ7jn7lcYC3MSPkVWa9/Jl5kp0qx0wRtpoCOne0D/AE22zceWQPvVFs7B/qLHZPq6+9lzn5nQQ6OHW09xGtEdH/nT9p4Jp43XJP6aTiez+uJVrtPPWPDo4dZ/BffIrdn4XTy359VfFloNFshkAuSb1OnF0BhqHiLpMTlH5F8wa0cCQZC7yc1d7jwaojGXcvkcVfJO6Uo97+Zx9Y9G6hqYqyL16SZrv2oyRkfd3lU+A3jZU8d8ny+/Itc5LIxo3rmuf35l40NU2WNkrM2yNa9vY4XHvV+Uh7oCi/lE+lVYe3qk83xj4ICXa+p9jCHt9uSJvg659yA6+qSm6PCKNvOMv/7j3P8A4kBL0AQBAEAQBAEAQBAEAQFCaPP+d4nXznPbqBAw/Va4tFu4NVBtl79ldXe/4LvZKUYWW93+SzdY2lIwui22AGV1oYG83EbyOIAF7ccgr2KUY6diKZtylr2sqnBNGtompryZ6mT03GT0g0nO1jlceA4Lls/as7JOFT0j8WdHhbNhXFSsWr+R64pofBIduG9PKM2vi9Gx52FvKy0421b6eDe8vH6m3I2ZTbxS3X4fQieOUUsR2q1hJv6NbBk4HgZWi22es2PWV0WNnUZS3Vz7n98SiyMO7Ge8+XevvgbX4bf0BZWAVFLINgVMeZaT6vSNNiHDfY2OXFRbdl7k1bjvRrs7CTVtHfg6r1qn29pyqStcWNfG4OnoDk4fpqa+79wnd7L/AKqsrK1fU4zXNe7/AAV9djpt3ovk/ec+ori9pkaLukqzI1u8+iAQLDf+UAXsKd2pV+GnwPJ271rs8dTZqrCUxTyhssh2quXfsjf0LLb7ZXtxy3BYyXQ1aVR105Iyi+ls1slprzZLaLS+FrWwUNNPNsAABjD4m13d9lQ/g+TdJztkk37S6/FKKoqFcW0vYY1ukNbxjp6X/Wkbf7N7g9ylV7DqXXk38CNPbFr6qS+JxZ8TY8/4zEpXN4x0sTs+oOeWN96sKsDHq4xgvbx+ZBtzb7OtJ/IubU7pBh0kBpMPErHRAyObMGh77nOS7SQcyBluyUwinrrYwwSROy/KRSM7wLt9/kqHai6LJquXfx9n8MutnPpMeyp/epV+h2K6QOpWOoXGSnZeJjbQm2xb0fSG1xHFX+hSnc/vHx2m/OaHbA3nopB4uYSF5oCKaQ6ZHGMQoC6HoiySKIt2toEulbci4FkBYnyj6m1FTs9ue57GsPxIQFjaJU3RUVNHu2IIm+DAgOsgCAIAgCAIAgCAIAgCAoHU2bgOO91XtH7i53aD/wDYVf8AH/sX2Ev/AAbP+XyJPr9pnCOjqbF0cE4Mo5B1rE94t3hXt0HOuUV2plLVJQmpPsZwnaUUgAJqIsxe21c94G5cYtn5Lem4zrf67HS130aE2nVIDZrnvPANYTfxUiGx8mXNJe00S2rjx7dfYeEml73giKgqZAcs2Gx7bNOSlQ2FZrq5peX2iNPbNfJRb8yKVRqIZunhgbSXFnxulj2Xji10byLg8rK/x6p1x3Zy3vYUl9kLJb0Y7pLI8Ew0No8QNXFSukeGVNPH+PZf9KxuySYwWuzBJA2gt5pJpjOhGGYXRGp6OeboXPkic1205rpg1oItZpDbNIJBta6AqbR2cPJZRUlO6QXLpqpwlebneGEho7mntUbJy68daz19xIx8ad70hp7yTv0frJxs1Va8M/VQgRt7LNs094Kp7du//OHvLWvY365e42KHQmjj/R7Z5vJd5bvJVtu1cmf92nkT69m48OzXzO3T0McfqRsb2NAUKds59aTftJkaoR6qSOVhruhx+iezLpmvjfbiLHf5eC6XYdjdMovsfzOe2xBK1SXai2NN4dqnv7LgfG4+K27Zhrj69zRhsmel+nemQTUM7/BVDeDauQD7EatqnrBMrZrSTLLBWZgUvpkwSaT0TLD0TTuPc5zs/BYs9Nj5R8hfJQwN3u6U263FjW/FeA6GqLTOpFS7CcQuZYw4RvPrDYFyxx+l6OYPUgLhQBAEAQBAEAQBAEAQBAUNqqZ0NTNA7fDWlp8dkebVQ7QW7nUyfh8/5LrBeuHbHz+X8F5V1GyaN0UrGvjeC17XC4IPAhXxSn5+xGrw9k0sGFYQyodE90bpZnSPZcGxsHOzF+ZC0XZNVP5ktDdVj2W9RaiKnxR+59LRs9iCGMW7w2/3lWWbboj1E38Cwr2PdLrNL4n1+h7pfzmsqZb7xtkDwN1Cnt219WKRMhsatdaTZw9KsHoqOMMjjL55MmBz3G3N7hcBSMDIy8qerlpFc9EvcaM2jGxoaJayfLi/eRrEXD5syOKO7I3kyz5+nK5ttlvJgDcueZV50kd7c149xTbkt3e04DENIq2WGOOaeZ0LLCMEm2QyseORWevYY6dpptqm3BcSTv22eg9p9xWGm8tJIy6r1iyY4FpRUtyaRVxjgMpWjrbvd3X7VVZOx6bOMPRfwLLH2rbXwn6S+JKsJ0sppzsh+w/cWP8ARN+QJyKosjZuRTxa1Xei6o2hRdwT0fczuKATTi4Iz5xpBSsbn82jfK+3DI5H7TfELq9iVONDk+1/I5ra9ilcorsRa2ndSI6N5P8AVrk+5b9qv1G73tL4mnZi9dvdybIXqKpy3DC8/pp5ZPDZb72FWcVotCvb1epYbjbM5DmVkeFE45jsEWkwqJpAIYNnacAX7ojYANvfNyxZ6cLWnpmzEq6KWkEgbCxrIy4Dac/bc7aDRfm3LqXgOlqRifJjRfPtGVkc0ji699o2aSb8fTKA/SaAIAgCAIAgCAIAgCAICjsai+ZY/MNzatrKiPgNob7dd2uVRtit9HG1c4stdlWJWOt/3IuqjqBJG143OAKsqbVbWprtRXW1uubg+woDRRhhq8Qpn5PZUPd2guIBHl4qg29W96E/YXexZrdlD2kpXPl4c3H8ZZSRGR+Z3Mbxc7gApOJizyLFCPtfciPk5MaIb0vZ4lXYdSTYlVOLibn0pHcGN4NHuA/5XV3W1YFCS9i7398zmqq7M25t+3wRIdY0LKelp6eIBrdsutz2RYk8yS/eq3Y8p3Xztnxenz/wWG1IxqphVDgtfl/klOgGGMqsIa2RjX2fJYOAPqnLf1K3st3Ll5FZXXvUs0ItAaOZ5aQ+Mu9UtdkD2Fbb3OMd6BqpUHLdkalZqhmY7apqkZZjaBaR+81RFmyXWj7n9fqSXhxfKXvX0I5j2hGIsdtTNMuWcgdtbvaJz8VLqvjZy4PxI1tEq/HyPuAYbiz4tuj6Z8Zy9B7XAHkWk3ae5YWYVFj1lBGVeXdBaRkztaKjGsNfLJDROdJNYPkkjdI62+wIdkL5+CkRgorRLRGiUnJ6vmYaZaYYxNGY6yNsbTeOwYGm7xa3rE3sotkKb7VFvVx46fUkwlbTW2lopcNTawfCtImQsggEsMTRZrQYWWubnMelvJUziRTYGrPGqj85qrA7+kqJX+QuvdAcnQbQqKXFZKOpPSsg6XaLSWhzmEDtte6aA7hwmGPSWCCnibHFG5h2WjK7InOJPM3tmvTw3tTo6THcQl5NmHjM3/1WB6XqgCAIAgCAIAgCAIAgCArjXXgDpqZlZCPx1C7pRbjHcF47tkHuKwsgrIOD5NGdc3CSkuaNjVrpOyaJjb+jJmz6rvpMPLNUezrnjWvFs7+H34lxn0rIrWTX3cfvwIrrdwp1DWx4rE0mKW0NVYbjYBrj2gAXPFoHFWmbjf1FLh29nmVuJkdBap9nb5GFVjUMcHTl7THa4IN9rkBzPUuOhi2zt6JLidXPJrjX0jfArbF5pqqVkj2npZvRpYT9GP8AWuHC+djxtfcAuuoorwqHr2cW/v4HL3XWZd3D2IsTRvBW0kIjbm4+lI72nHf3cAuUzMqWTa5vl2LuR02JjRx61Fc+0iWn9K6pqWxM/Q08kzuwZn3BXuwoaVSl3v5FLtmetsY9y+ZMNSs+1h5b7Ezx4hrvipGStLX7DTjP1a9p28SorTWblt5s/a5ePvU3Gnvw0fYRMiG7PVdp2MMq+kZc+sMnDrUG+ro5adhNps346m04XFjxyWk2lY4bfDsXg+bm0dW8xSxcN9toDqJuO9TdnZM7YyjP+18yLn48a5KUe3sLcxvExAzm92TR8T1Bbc3LWPDXtfI1YeK75+C5lU4PSfhPFWAnagoj00p3h0l7taT2jyK07Mx3Ct2S5y+X8m7aN6nNQjyj8y51ZFcfQgKZ1Q/jMWxCX/VP253fyQDRs9LpLUycIxMfBrGfEr0HtqAG1W4jJ2fekefgtZ6XigCAIAgCAIAgCAIAgCAxewEEEXBFiDxB3goChtIcKdgdaSAfwfUu2mOH6F/snl/K3JVe08Hp478Osvj99hZbPzOhluz6r+BZeD4zFVwmnqw17ZG7N3ZtkaeB6+taNnbT3/VXcJd/f/JuztnbvrauMe7u/gimK6pqCjbLWEzyw07HzilLgWktBIBO8jLw3q60WupUavTQiOhMBn26+ctdNM5wFrWY0ZbLR9Hda3IBcxtrKlKzoVyXxZ0OyMaKh0r5v4EsVGXJEcLHSzY1U7xT0b4GnkXej/A9drsyvo8aK7+PvOR2hZv5En3cPcbWoqf8VUs5PY/xbb4LHMXpp+BniP0GvEsPF6fbjNvWb6Te5YY9m5PzM74b0DTMhYGVTR6EnozAfReN5t171YXVdJHTtINVm5LU9zi4cdmFrpHHcACocMOT63AlSyorq8TiYPoyaapfiGIODp9p3zaEG4YDcBxtlexPZfmttttOHXw93a2YV1W5dnH39xx9LsflkkEMH4yrnOyxo+gDx6v6Kq8WieZb0tvL74Iscm6GJX0VfP74liaD6MMw+lbC2xkd6cz/AG3neewbguiKEkCAwnfstc7k0nwF0BUOoJl5a6Xn0Qv2ulcfggNbVY/br8TqDwZMQf2pHn3NCA6PybWXbWSHeXxjycfisD0utAEAQBAEAQBAEAQBAEAQGjjeEQ1cL4KhgfG8WIPkQeBBzBQFG4thtTgT9ibanoHOtFMBcxX3NeOHZx4clUbQ2Wr/AE6+EvmWmDtF0+hPjH5E80e0vDowHETwPGze4JsRYg335cCq7G2ndjS6O9Npe9fUn37PqyF0lLSfwf0IJiOj9Rh0kk2HN+dULztuibcyQ33gt35cxfr3XVlfRj7QjvQlxX3xRApuvwZbs1w++TNF+sOn2D6MokFxsFo38ib81Vfgl+9pqtO8sfxind10epJNG9HZINHa+SVpbNVslmcCLHZA9G437tp37y6qMVFJLsObk3JtsiOo6qDaidhIG1G0i5t6rv8AlQ8yLejRLxJaaplt1WJxsGZBPIZqPXROfYSJ3Qj2nQ0PoXNjkMjbMkdtNY4Xy6we7wVsloisb4nSmqmRZRtbf6oAA7bKNbkxhwjxZIqx3Li+CKn0s0ge+rdTUrTPVPNgBmGZDN3UB3KshgWZFrstfo/F+XcixnmwoqUK+fyJfoDoQKEGaciWsl/KSb9m+ZYwnhzPG3JXsYqKUYrRIppScnq+ZMV6YhAc7SSfYpKh/swyH7pQFcai29HQVcx9snujiB95K9BxtUR2aDFJzvERF/8A8nuPvXh6SX5N0VqOpd7U4HgwfzWALeQBAEAQBAEAQBAEAQBAEAQHnUQNkaWSNDmuFnNcAQRyIKAqnH9Uz4XunwebonHN1O83jd1NPDsN+0KPkY1V8dLFr8zfRkWUvWDIx/aeoon7OIU01M9u6VoJYetrh8CVR27GsrlvUS/Z+8uKtrVzW7dH917iW4Np/C9wO3TzO5u2WyeJz8kjnZ2PwthqvL90JYeHfxrlo/P9mTCm0wgeLPDm337nDyUyvbVD66aIs9kXLqtMpbRqjpv7RTxnKFxmMez6IzAcABy35KzhfCUFYnwZXypnGbg1xRcMUdHT+kxrSRuc4/FyxeSv7U2ZrHf9zSNSv0mDsmku+qy/v4rVKN1nPgjZF1V8uLNDop5vW/FM5cSFguiq5cWZPpLOfBGgKRtNLJ0N2OfYvcN7shvPwVZk5V3SP0mvIs8fGq6Neimev4Ql/WP+0VH/AKm79b95v/p6v0r3H0YjL+sf4lP6q79b955/T1fpXuM24rMP0jlksy9f3sxeJS/7UcnTLHZvmNQC+4dGWnIfSy+KmYmbfO6MG9UyLlYlMKpSS4nhoIeh0dqZN202pd43aFflGcHQapZFgOJBxs6QShvWOiY0Z87krTK+uNnRt8WblRN19IlwJv8AJ5ithjne1PJ5BoWZqLQQBAEAQBAEAQBAEAQBAEAQBAEB5zwNe0te1rmneHAEHuKAh+Laq8LqDd1M2N3OJzo/utOz5IDhy6k6T9FU1cY4APBt5LB1QlzS9xmrJrk2VpiejbcPx6Cn6WR7SYj0jiNo7YIzPbksZ6Vw9FcjKvWc0m+ZbceCwjftO7SfgojybOzgS1jQXM3oadjPVaB2BaZTlLmzbGKjyR6rE9OBjA/GnsCrcn8wscf8s0loN4QBARvWFLs0T/rOjb96/wAFYbMjrkLyZB2i9KH7DqRMLdGGsZm+WLJo3nbfyXQzshDjJ6FFCqc+EU2ROWmdT4PIyQWebkjLLaeLbupUrsjbmqUXqvoi36KdWE1JaP6stLUNHbCIj7Ukzvvkfwq6KUsNAEAQBAEAQBAEAQBAEAQBAEAQBAEAQFB68I+ixminHFkPiyZ1/JwWFi1g14GdT0mn4ll3VWW4Q8Pu0g0OBjjyJP3R8VX5K9P2E/FinD2nP6UqPoSd1DpT1IN1HzpSg3Ua1c0OaA4BwvexAOfPNZKTjyDhF80H5MA7F43rzMktCP6eutQP6ywfeCmbPWt69pB2i9Md+wtTUxDsYNSDmJXfamkPxXRHNE1QBAEAQBAEAQBAEAQBAEAQBAEAQBAEBSXykqewopx9F0rPHYcP9pXjWq0PU9HqTTD5duKN3tMafEBVJcmwgCA4OPj02/s/EqDldZeRPxOq/M5ajEoIAgPGp4IBUbggI1rIdajA5vZ5XU/Zq9d7Cu2o/Ue0ujVnFs4VRD/6I3faF/ir850kyAIAgCAIAgCAIAgCAIAgCAIAgCAIAgKs+UTS7WHRv/VztP2muHxQHvoTUdJQUrucLAe0Cx9yqprSTRbwesU/A7axMwgOBpE70m2HA+9QsrmidicmccuIPDNRSWZtfftQGSA8Jt4QCo3hARPWi+1PGOcnuaVZbLXrG/AqtrP1cV4n6A0Sh2KKlZ7MEQ+4FeFCdZAEAQBAEAQBAEAQBAEAQBAEAQBAEAQEF12UvSYPUfU6OTwe3+aAjGqafawyEew6Vn33EeTgq29aWMtKHrWiYLUbjHf2IDj6QjNnf8FDyuwm4nacWVtx5qITD5YOCAB1sj3FAeb/AFggEnrBAQzWibinZ7Tnfwj4q12UuMn5FPtd8IrzP0phrNmGMcmMHg0K5KQ2UAQBAEAQBAEAQBAEAQBAEAQBAEAQBAR/WDS9LhlYwZk08pHa1pI8wEBVWpKovRSM9iY/eaCq/JXpljiv0Cwt60EkyQHH0hHqd/wUTK7CZidpxVDJp5syJHPMIDMi6A8GD0uxAffpoCGafjaq6JnNw+9I0fBXOyl6Mn4oo9rv0orwZ+m422AHIAK1KgyQBAEAQBAEAQBAEAQBAEAQBAEAQBAEBr4hFtxSMO5zHt8QQgKA1JvLTVwne1zD5uafcoWUuKZOxHwaLWCikwIDkaQj0Wdp9yiZXJEvE5s4ihk4wlHHkgMwUB4ResUAj9Y968BDtI27eL0Mf16fzmN/cr3Za9U34/sig2q/WpeH7s/TasirCAIAgCAIAgCAIAgCAIAgCAIAgCAIAgCA/O+r8dDjVdBz6b7soI8nFRcpeimS8R+k0WqxQieZIDlaQD0G/tfBRcrqolYnWZwlCJ4KA8Y327OaAU/FAfIN5QEWYzb0ho2+y+A/ZJcr/Zq9T7Wc7tN63+xH6TU8rggCAIAgCAIAgCAIAgCAIAgCAIAgCAIAgPz2/wDE6VTN3dI53/khD/itGSvQJGM9LC0TvVeWRkgOZj4/Fj9r4FRsrqknE678jgEqCWB5+t2e9AZuyCA8oNxQGEDs0BH9GW7ek0P1S4n92B599l0WAtKEcztF65DP0YphCCAIAgCAIAgCAIAgCAIAgCAIAgCAIAgCAoLWQ3odJaeT9YIHX+1H/CFruWsGbaXpYizCFWFqfGlAc3SA2iv9YfFR8nqEjF6/sI4G3zO7koBYnogMZdxQHmz1SgMIhfLrvdeA4+rRm3pHI72GTH7rW/xLpsNaUR8jls163y8z9CKSRQgCAIAgCAIAgCAIAgCAIAgCAIAgCAIAgKK+UEzo62gn5Agn9iRrh7ysZLWLMoPSSZYbHXAPMAqqLg+OQHNxwjorn2mqPk9QkYv5hHemHWoBYjph1oDGWQEIAfUQGcAyC8ByNSTNvGayT2WSjxkA/hXVULSqK8EclkPW2T8WX6tppCAIAgCAIAgCAIAgCAIAgCAIAgCAIAgCApz5SdNempZPZlcw/vMv/CgJDgVT0tNBIPpwxO8WAqpktG0XEXqkzeDF4ZGhjsd4T2t960ZP5ZvxvzERndvHeq8sjMAdSA8pByG7igPjn3AAQH3aLd+5AanydG7dTXS8C1g+09xXWRWkUjjpvWTZeyyMQgCAIAgCAIAgCAIAgCAIAgCAIAgCAIAgIFrrwKSrwx4haXPie2YNG8htw8DmbOJ7kBBdW+nNO6CKlmd0UsTRG3aya8DIWdwPUVBupkm5IsKL4tKLLGBUYkmjjX5F3a33haMj8tm/G/MRG1XlmYGIIDMBAfNkBARLSvTGOFrooSJJSCCRm1l+Z4nqVhi4MptSnwXzK3Lz41pxhxfyJ18nrApIKOWeVpb84e0xg7yxgyd2EuNuxXxzxa6AIAgCAIAgCAIAgCAIAgCAIAgCAIAgCAIAgK7001RUdcXSRf4aZ1yXMaC1xPF8eWd95FiUBBHaCY9QfmswnjG5rX37tiXd3LCVcZc0ZxslHkzQxDSbGo2llRROtlc9BJw+s24UezDhNaEmrNsg9eZx36f1DfWpgD17Y94Ub8Lh+pkr8Wn+lHn/AHgVDvUgb95y9Wy4dsmePa1nZFHtBiuLz5Q00me4tgfb7ThZbFs6ld5qltO98tPcdSm1d45WW6dxiad/SSBo+xHe/gpMMaqHViiNZk22daTJ7ohqUpaYiSrd86kGeyW2jB/Yz2+/LqW40FpNaAAALAZADh2ID6gCAIAgCAIAgCAIAgCAID//2Q=="/>
          <p:cNvSpPr>
            <a:spLocks noChangeAspect="1" noChangeArrowheads="1"/>
          </p:cNvSpPr>
          <p:nvPr/>
        </p:nvSpPr>
        <p:spPr bwMode="auto">
          <a:xfrm>
            <a:off x="460375" y="-966788"/>
            <a:ext cx="28575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3135280"/>
            <a:ext cx="2219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Çarpma 6"/>
          <p:cNvSpPr/>
          <p:nvPr/>
        </p:nvSpPr>
        <p:spPr>
          <a:xfrm>
            <a:off x="5817881" y="5445224"/>
            <a:ext cx="2066487" cy="100811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703090" y="5459740"/>
            <a:ext cx="14287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600" dirty="0">
                <a:solidFill>
                  <a:srgbClr val="089218"/>
                </a:solidFill>
                <a:latin typeface="Comic Sans MS" panose="030F0702030302020204" pitchFamily="66" charset="0"/>
                <a:sym typeface="Wingdings"/>
              </a:rPr>
              <a:t></a:t>
            </a:r>
            <a:endParaRPr lang="tr-TR" sz="9600" dirty="0">
              <a:solidFill>
                <a:srgbClr val="089218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AutoShape 4" descr="data:image/jpeg;base64,/9j/4AAQSkZJRgABAQAAAQABAAD/2wCEAAkGBhQSERQUEhIVFRQWFxkXGRUYFxcUHRQeGBQYGBYXFRoaHCYeHR4kGRUUHy8gIygpLSwwFiIxNTAqNScsLCkBCQoKDgwOFA8PFikYFhwpKSkpLSkpKSkpKSkpKSkpKSkpKSkpKSkpKSkpKSkpKSkpKSkpKSkpKSkpKSkpKSkpKf/AABEIAIgAfwMBIgACEQEDEQH/xAAbAAADAAMBAQAAAAAAAAAAAAAABQYBAwQHAv/EAEkQAAIBAwAFBwcIBggHAAAAAAECAwAEEQUGEiExBxNBUWFxgSIyM1JykaEUI0JDYoKxshVTc4OSohYXRISj0vDxJDRjk7PBwv/EABgBAQEBAQEAAAAAAAAAAAAAAAABAgME/8QAHBEBAQEAAgMBAAAAAAAAAAAAAAERAhIhQVEx/9oADAMBAAIRAxEAPwD3GjNYJpRpzWaO2KoQ0k755uCMBpJMcSBkBVHS7EKOugb5pJpXXK1gfm3lDS/qYw00n/bjBYd5xSeSxubrfdzGKM/2W3cr4TTjDv2hNhfapnovQ8cK7FvCsadSKFB7W6WPaSaDlfWe8k9BYbA6HupVi8ebjDv78VpMWkX8+9hi7ILbax96aQ/lqhTR56SB8a3Lo8dJJoJX+j0rek0jfN3SRRD/AA4hj31g6qIeNzfH++TjPuIquFkvVX18lX1RQSA1VUebdXw/vcx/MTQNAzL6PSV4vtGGUe54s/Gq/wCSr6or4NkvV8aCWH6Rj826t5+ya3aI/wAULkfyVvXWy4j/AOYsJNkcXtnW6XvK4SXwCk0/bR46CR8a0vo89GD8P9qDTobWi2uiRDMrOvnRnKSL17UbAOPEU2zU1pfQMM+BcQqxXzWIwydsbjDKfZIrijF5a4MTm8hHGGVgJl/ZTHc/sybz69BZ0Us0LrDDdKTE29TsvGwKPE3qSId6n8ejI30zoEOsun2i2IYFD3U2RGp81AMbc0v2EyPaJCjed3NoTQQi2iC0k0hBlnfz5D0ZI4KPoouAvRvya5NVozcyT3Z3mZ2SM+rBC7JEF7GYPJ27Y6qr44gowKDTDYgcd5roArNFAUUUUBRRRQFFFFAUUUUGCtLryMA7qZUquny591Al0toUuwngYRXSDCy4yHH6qcfTjO/dxXiuKcau6e+UxklebljYxyxHeYnAyVyOIIIZW6QwNfFItJ3S2d3DdE7MUoNvP1bkeS3c9oZJEz1SCgY8m4H6MtB0iIK3YyEq+e3aBqmqT0PdC0vZbNjhJy91b9u02bmIdqyEyAdUvZVWDQZoorBNBmsZqfvtebWNzGrtPKNxigRp2HY2xlV+8RXG+s15J6KxWMH6VzOqH+CFZD4ZFMS2RW1jNRrSaRfjdWsXZHbSSfGSYflrAtb3p0k/3ba3H4g1cqd4s81nNRZtr7o0k3c1tAfw2a+luNJJwntJfbglhPvjlceOzTKd4sqM1JprVdJ6awLD1raaOfx2HEb+ABNMNF65Ws782suzL+plVoZPBJACeHRmpiy6dscAmk5OaY3kmEPupbRRUhysQltGOqgl3liVAOJIJc4+4rVX0ms5Bd3+F8qGx2gep7iVCpX93ExB7ZcdFB88pOiEkS2mYsvMXC5kU7LRLN81ziN0FXaJ+ryN9d2jNYnhdba/wkpOzHcAbMV11bJ4JL1xnGT5uRwc6a0WtzbywN5sqMhPVtAjI7RnPhSPR+lIrjRiPeqpUqIp1cbQ5xXELqR+1BA7xQMdO6zJbbKbLSzyZ5uBMbb44nfuVB0u2AO/dU/Noqa6330uVP8AZYWZIh2SMMPMe/Cn1a57fUy5sWeS3lW4L7mSbKkKpPNxwzeUyKowArbYOMkjNbl1tiQhblXtG4YmGyhP2ZlzEe7I7q1HPlb6NrW1SNQkaLGg4IihFHcFAFba+YpAyhlIZTwYEEHuIJB99fVbcvIozRRQFFFFEFc1/o6KdNiaNJV9V1DAdozwPaMGumtdzcpGpeR1RBxZ2CAeLECi+Sk2VxbD/hpDNEN5tpnyQP8AoTN5Sn7Mm0p9ZaZaJ0zHcIWQkFTsyRsNl4WA3pIp4H4Y3gkb6VnWpZN1nDJdH11HNQjvmkAUj2A9JdPatTMGu5ykjIAZLSIMsc8UeWaKRiQ8zAZKlgFyMbODWbHXjyz9ObvS7XW0lq+xAueevd2yoUHbW1J3O+AfnPNTHFmGKZ8m2i1hsIyqbHPFp9neSBK20gJO8kR82CTvOK4dPuslpHDCRi7MVvGVAHzco2pGUDgBbrIQOjOKtYogqgAAAAAAbsAcAPCsOj6Neaad+Znltz6J76zux7M02xIMdQuIlJ/a16ZUVyh6IEht3J2VctaOw3FRcbJhfPWlzHbsO80FfA+0oPWP96T3EeCyneM4I457xwrg5PNbRe2/lgpcRnZmjIxhslSy9asyPjHSCOinGkk8rPWK1HPlPETUmp9rkskRgc8Wt3e3J7xGQp8Qax+hLlPRaQm7po4bge/ZRj76d0VvHLSPmdILwlspPaiuISf4ZHFZ57SH6myPdPcL+MNO6KGknO6QP1ViO+a4b8IhRzGkG4zWcfswTS/+SVR8Kd0UNJBoGdvS6QuD2RLFbD3opb+atlrqnaowfmRJIPrJi1w/ZhpS2PDFN6KYaKN3Tw6e7poqY1w03gx2UTHn7pliyPqI5CQ8rHoOwJNkHjjPRUqybXxyeqZjZD6FpaFx0+XcuyQ/w28R8JRXpQqV5PbRfkzTKMLPIzoPViQLDbKOzmIoz941VVzegUq1p0Ubm0mhU4d0OweGy48qJvBwp8Ka1hhQQvJ1fJI852AC+xcLu3qlyC8keeOFukuRjoPfVJrFfRwQmWVthEIy2CQoO7LY4DfxqM0ePkmldjgplkiHHzLsG7gOeoXEV4n3xXpBXIpEs2J22uUkUPG6uh4MpDA9xGRWyuO71DtWYvGjW0h4yWzGAn2lXyG+8tczav38for6OYdC3MAz4yQMv5a3rl0+GtFT99pK+txma2tCPWW95ke6eMfjS1+UhV3NFFn7N9ZN8ecq6nSrKio2PlED+ZDFnqa/sl/+j+FNLS60hOu1Fb2aDra6efHhDGB8aadKfVzX+kooELzyJEg+k7BB3DPE9gzXImrV5J6bSHNj1bWFIv8AElLt7gK7dG6lWkLiQRc5KPrpmad/BpM7P3cVNXp9KU0hc3m6zjMUR43c6Ebuu3hYbTnqd8L2NSTWLRSwSLBbljLzZJlc7Ty3F6/ySCSR+llj+VuBwAXcAK9NqB0APlekzL9ESS3HAjyYs2NoOreVvZPEGpW+Mj0KxtFijSNBhEVUUdSqAFHuArfWBWay2KKKKDz7lNs2R4biMeWVZO+SFhd23vaGaP8Af1cWF4ssaSIcq6qynrVlDL8CKWa6WDS2cojGZUAmi6fnIWEsYHeU2fvGpzk11mVx8jUeTChMbE+fGX24go+zBLbgk9JxQdOsOukiXDWllavc3IAZs/NxQhhlTJJ07jnA99c0eqV/c777SLoD9RZjmFHYZSC7f631bypjf1/6FfFaZStpyXaNQ5NosjdLzM8xPftsaaxap2ajC2dsB2QRf5aa0UxNpTNqhZPuaytj+4j/APS0ouOSvR5O1HAYH6HgkkhYd2ycfCq2imGomTV7Sdrvs74XSD6i8GSexZlw2e/FdOg+UOOSYWt1E9nd/qZcYk/Yyea4znA6e2q2k2tWqcGkIDFOvakg86JuhkPR2jgaDdrLpM29pPKoyyIdgdbt5Ma+Lsg8aV8mmixHDI43hnEKHrjtV5hT96RZ5O3nagrrWG7WMWE+XntptpZc+l5sAWytk5Ym4ltHBPnKwzvBr2HQejFtreKBfNijVB27KgZ8SCfGpWo7qKKKiiiiigwa8r5O9FxWmlbyNVwzc4Bno5u429leoczPbHHUM16rUFr5qzLzq3tkDz8eC6gbRbZBCuq58o7LMjJxdDuO0q0F1KN1c9T2qWv0N6AudicA7UJO/duJjJxtrnPaODAGqGtRmiiiiqyKKKKAooqQ1t5QI7cmC3xNdsdkIoLiMnht43lukRjyj07IyRFwkudFRXGscb4y0OxnB3Zit2dsjsaa08RXqgFR+oGqbWytNcb7mXzskMUBYuQxG4uzsXcjdnCjyVWrGstiiiigKKKKAooooJHWnk1tb0mQgwzbjz0WFJI4FxwYj1vO7anv0dp2x3RSQ6QiHASeRJjqySD/ADtWaKDI5VZot15oe9i+1GvPL78L+JrP9eejhuf5Qh6mhO73GiiqmD+vLR53RrcyHqWHOfe1fJ5TLubdZ6Gu3zweb5he87j+YVmihj5/o3pq+3Xd1HZQnjFAMsR1Eg57N7nuNVeq2oVrYD5mPMmMGV8M56wDgBQekKBnpzWKKiqWiiigKKKKD//Z"/>
          <p:cNvSpPr>
            <a:spLocks noChangeAspect="1" noChangeArrowheads="1"/>
          </p:cNvSpPr>
          <p:nvPr/>
        </p:nvSpPr>
        <p:spPr bwMode="auto">
          <a:xfrm>
            <a:off x="155575" y="-776288"/>
            <a:ext cx="15144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0" name="AutoShape 6" descr="data:image/jpeg;base64,/9j/4AAQSkZJRgABAQAAAQABAAD/2wCEAAkGBhQSERQUEhIVFRQWFxkXGRUYFxcUHRQeGBQYGBYXFRoaHCYeHR4kGRUUHy8gIygpLSwwFiIxNTAqNScsLCkBCQoKDgwOFA8PFikYFhwpKSkpLSkpKSkpKSkpKSkpKSkpKSkpKSkpKSkpKSkpKSkpKSkpKSkpKSkpKSkpKSkpKf/AABEIAIgAfwMBIgACEQEDEQH/xAAbAAADAAMBAQAAAAAAAAAAAAAABQYBAwQHAv/EAEkQAAIBAwAFBwcIBggHAAAAAAECAwAEEQUGEiExBxNBUWFxgSIyM1JykaEUI0JDYoKxshVTc4OSohYXRISj0vDxJDRjk7PBwv/EABgBAQEBAQEAAAAAAAAAAAAAAAABAgME/8QAHBEBAQEAAgMBAAAAAAAAAAAAAAERAhIhQVEx/9oADAMBAAIRAxEAPwD3GjNYJpRpzWaO2KoQ0k755uCMBpJMcSBkBVHS7EKOugb5pJpXXK1gfm3lDS/qYw00n/bjBYd5xSeSxubrfdzGKM/2W3cr4TTjDv2hNhfapnovQ8cK7FvCsadSKFB7W6WPaSaDlfWe8k9BYbA6HupVi8ebjDv78VpMWkX8+9hi7ILbax96aQ/lqhTR56SB8a3Lo8dJJoJX+j0rek0jfN3SRRD/AA4hj31g6qIeNzfH++TjPuIquFkvVX18lX1RQSA1VUebdXw/vcx/MTQNAzL6PSV4vtGGUe54s/Gq/wCSr6or4NkvV8aCWH6Rj826t5+ya3aI/wAULkfyVvXWy4j/AOYsJNkcXtnW6XvK4SXwCk0/bR46CR8a0vo89GD8P9qDTobWi2uiRDMrOvnRnKSL17UbAOPEU2zU1pfQMM+BcQqxXzWIwydsbjDKfZIrijF5a4MTm8hHGGVgJl/ZTHc/sybz69BZ0Us0LrDDdKTE29TsvGwKPE3qSId6n8ejI30zoEOsun2i2IYFD3U2RGp81AMbc0v2EyPaJCjed3NoTQQi2iC0k0hBlnfz5D0ZI4KPoouAvRvya5NVozcyT3Z3mZ2SM+rBC7JEF7GYPJ27Y6qr44gowKDTDYgcd5roArNFAUUUUBRRRQFFFFAUUUUGCtLryMA7qZUquny591Al0toUuwngYRXSDCy4yHH6qcfTjO/dxXiuKcau6e+UxklebljYxyxHeYnAyVyOIIIZW6QwNfFItJ3S2d3DdE7MUoNvP1bkeS3c9oZJEz1SCgY8m4H6MtB0iIK3YyEq+e3aBqmqT0PdC0vZbNjhJy91b9u02bmIdqyEyAdUvZVWDQZoorBNBmsZqfvtebWNzGrtPKNxigRp2HY2xlV+8RXG+s15J6KxWMH6VzOqH+CFZD4ZFMS2RW1jNRrSaRfjdWsXZHbSSfGSYflrAtb3p0k/3ba3H4g1cqd4s81nNRZtr7o0k3c1tAfw2a+luNJJwntJfbglhPvjlceOzTKd4sqM1JprVdJ6awLD1raaOfx2HEb+ABNMNF65Ws782suzL+plVoZPBJACeHRmpiy6dscAmk5OaY3kmEPupbRRUhysQltGOqgl3liVAOJIJc4+4rVX0ms5Bd3+F8qGx2gep7iVCpX93ExB7ZcdFB88pOiEkS2mYsvMXC5kU7LRLN81ziN0FXaJ+ryN9d2jNYnhdba/wkpOzHcAbMV11bJ4JL1xnGT5uRwc6a0WtzbywN5sqMhPVtAjI7RnPhSPR+lIrjRiPeqpUqIp1cbQ5xXELqR+1BA7xQMdO6zJbbKbLSzyZ5uBMbb44nfuVB0u2AO/dU/Noqa6330uVP8AZYWZIh2SMMPMe/Cn1a57fUy5sWeS3lW4L7mSbKkKpPNxwzeUyKowArbYOMkjNbl1tiQhblXtG4YmGyhP2ZlzEe7I7q1HPlb6NrW1SNQkaLGg4IihFHcFAFba+YpAyhlIZTwYEEHuIJB99fVbcvIozRRQFFFFEFc1/o6KdNiaNJV9V1DAdozwPaMGumtdzcpGpeR1RBxZ2CAeLECi+Sk2VxbD/hpDNEN5tpnyQP8AoTN5Sn7Mm0p9ZaZaJ0zHcIWQkFTsyRsNl4WA3pIp4H4Y3gkb6VnWpZN1nDJdH11HNQjvmkAUj2A9JdPatTMGu5ykjIAZLSIMsc8UeWaKRiQ8zAZKlgFyMbODWbHXjyz9ObvS7XW0lq+xAueevd2yoUHbW1J3O+AfnPNTHFmGKZ8m2i1hsIyqbHPFp9neSBK20gJO8kR82CTvOK4dPuslpHDCRi7MVvGVAHzco2pGUDgBbrIQOjOKtYogqgAAAAAAbsAcAPCsOj6Neaad+Znltz6J76zux7M02xIMdQuIlJ/a16ZUVyh6IEht3J2VctaOw3FRcbJhfPWlzHbsO80FfA+0oPWP96T3EeCyneM4I457xwrg5PNbRe2/lgpcRnZmjIxhslSy9asyPjHSCOinGkk8rPWK1HPlPETUmp9rkskRgc8Wt3e3J7xGQp8Qax+hLlPRaQm7po4bge/ZRj76d0VvHLSPmdILwlspPaiuISf4ZHFZ57SH6myPdPcL+MNO6KGknO6QP1ViO+a4b8IhRzGkG4zWcfswTS/+SVR8Kd0UNJBoGdvS6QuD2RLFbD3opb+atlrqnaowfmRJIPrJi1w/ZhpS2PDFN6KYaKN3Tw6e7poqY1w03gx2UTHn7pliyPqI5CQ8rHoOwJNkHjjPRUqybXxyeqZjZD6FpaFx0+XcuyQ/w28R8JRXpQqV5PbRfkzTKMLPIzoPViQLDbKOzmIoz941VVzegUq1p0Ubm0mhU4d0OweGy48qJvBwp8Ka1hhQQvJ1fJI852AC+xcLu3qlyC8keeOFukuRjoPfVJrFfRwQmWVthEIy2CQoO7LY4DfxqM0ePkmldjgplkiHHzLsG7gOeoXEV4n3xXpBXIpEs2J22uUkUPG6uh4MpDA9xGRWyuO71DtWYvGjW0h4yWzGAn2lXyG+8tczav38for6OYdC3MAz4yQMv5a3rl0+GtFT99pK+txma2tCPWW95ke6eMfjS1+UhV3NFFn7N9ZN8ecq6nSrKio2PlED+ZDFnqa/sl/+j+FNLS60hOu1Fb2aDra6efHhDGB8aadKfVzX+kooELzyJEg+k7BB3DPE9gzXImrV5J6bSHNj1bWFIv8AElLt7gK7dG6lWkLiQRc5KPrpmad/BpM7P3cVNXp9KU0hc3m6zjMUR43c6Ebuu3hYbTnqd8L2NSTWLRSwSLBbljLzZJlc7Ty3F6/ySCSR+llj+VuBwAXcAK9NqB0APlekzL9ESS3HAjyYs2NoOreVvZPEGpW+Mj0KxtFijSNBhEVUUdSqAFHuArfWBWay2KKKKDz7lNs2R4biMeWVZO+SFhd23vaGaP8Af1cWF4ssaSIcq6qynrVlDL8CKWa6WDS2cojGZUAmi6fnIWEsYHeU2fvGpzk11mVx8jUeTChMbE+fGX24go+zBLbgk9JxQdOsOukiXDWllavc3IAZs/NxQhhlTJJ07jnA99c0eqV/c777SLoD9RZjmFHYZSC7f631bypjf1/6FfFaZStpyXaNQ5NosjdLzM8xPftsaaxap2ajC2dsB2QRf5aa0UxNpTNqhZPuaytj+4j/APS0ouOSvR5O1HAYH6HgkkhYd2ycfCq2imGomTV7Sdrvs74XSD6i8GSexZlw2e/FdOg+UOOSYWt1E9nd/qZcYk/Yyea4znA6e2q2k2tWqcGkIDFOvakg86JuhkPR2jgaDdrLpM29pPKoyyIdgdbt5Ma+Lsg8aV8mmixHDI43hnEKHrjtV5hT96RZ5O3nagrrWG7WMWE+XntptpZc+l5sAWytk5Ym4ltHBPnKwzvBr2HQejFtreKBfNijVB27KgZ8SCfGpWo7qKKKiiiiigwa8r5O9FxWmlbyNVwzc4Bno5u429leoczPbHHUM16rUFr5qzLzq3tkDz8eC6gbRbZBCuq58o7LMjJxdDuO0q0F1KN1c9T2qWv0N6AudicA7UJO/duJjJxtrnPaODAGqGtRmiiiiqyKKKKAooqQ1t5QI7cmC3xNdsdkIoLiMnht43lukRjyj07IyRFwkudFRXGscb4y0OxnB3Zit2dsjsaa08RXqgFR+oGqbWytNcb7mXzskMUBYuQxG4uzsXcjdnCjyVWrGstiiiigKKKKAooooJHWnk1tb0mQgwzbjz0WFJI4FxwYj1vO7anv0dp2x3RSQ6QiHASeRJjqySD/ADtWaKDI5VZot15oe9i+1GvPL78L+JrP9eejhuf5Qh6mhO73GiiqmD+vLR53RrcyHqWHOfe1fJ5TLubdZ6Gu3zweb5he87j+YVmihj5/o3pq+3Xd1HZQnjFAMsR1Eg57N7nuNVeq2oVrYD5mPMmMGV8M56wDgBQekKBnpzWKKiqWiiigKKKKD//Z"/>
          <p:cNvSpPr>
            <a:spLocks noChangeAspect="1" noChangeArrowheads="1"/>
          </p:cNvSpPr>
          <p:nvPr/>
        </p:nvSpPr>
        <p:spPr bwMode="auto">
          <a:xfrm>
            <a:off x="307975" y="-623888"/>
            <a:ext cx="15144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90" y="2996952"/>
            <a:ext cx="180528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09120"/>
            <a:ext cx="14287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\\filesrv\Birimler\Akilci_Ilac\AKILCI İLAÇ ORTAK 1-\KAMPANYA-TANITIM\TANITIM\SLOGAN-LOGO-MASKOT\SLOGAN-LOGO YÜKSEK ÇÖZÜNÜRLÜK\kurum_logo\kurum logo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5321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11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dirty="0">
                <a:solidFill>
                  <a:srgbClr val="FF0000"/>
                </a:solidFill>
              </a:rPr>
              <a:t>Akılcı </a:t>
            </a:r>
            <a:r>
              <a:rPr lang="tr-TR" sz="3000" dirty="0" smtClean="0">
                <a:solidFill>
                  <a:srgbClr val="FF0000"/>
                </a:solidFill>
              </a:rPr>
              <a:t>Antibiyotik Kullanımı</a:t>
            </a:r>
            <a:endParaRPr lang="tr-TR" sz="30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2000" dirty="0" smtClean="0"/>
              <a:t>Antibiyotikler, dikkatli kullanılması gereken ilaçların başında gelmektedir. </a:t>
            </a:r>
          </a:p>
          <a:p>
            <a:pPr algn="just"/>
            <a:r>
              <a:rPr lang="tr-TR" sz="2000" dirty="0">
                <a:solidFill>
                  <a:prstClr val="black"/>
                </a:solidFill>
              </a:rPr>
              <a:t>Mikrobik </a:t>
            </a:r>
            <a:r>
              <a:rPr lang="tr-TR" sz="2000" dirty="0" smtClean="0"/>
              <a:t>hastalıklar</a:t>
            </a:r>
            <a:r>
              <a:rPr lang="tr-TR" sz="2000" dirty="0"/>
              <a:t>; bakteriler ve bakteri dışındaki pek çok mikroorganizma (virüsler, mantarlar vb.) tarafından oluşur.</a:t>
            </a:r>
          </a:p>
          <a:p>
            <a:pPr lvl="0" algn="just"/>
            <a:r>
              <a:rPr lang="tr-TR" sz="2000" dirty="0" smtClean="0">
                <a:solidFill>
                  <a:prstClr val="black"/>
                </a:solidFill>
              </a:rPr>
              <a:t>Bu hastalıkların </a:t>
            </a:r>
            <a:r>
              <a:rPr lang="tr-TR" sz="2000" dirty="0">
                <a:solidFill>
                  <a:prstClr val="black"/>
                </a:solidFill>
              </a:rPr>
              <a:t>tedavisinde antibiyotik kullanma eğilimi yaygındır. </a:t>
            </a:r>
          </a:p>
        </p:txBody>
      </p:sp>
      <p:pic>
        <p:nvPicPr>
          <p:cNvPr id="5" name="Picture 2" descr="\\filesrv\Birimler\Akilci_Ilac\AKILCI İLAÇ ORTAK 1-\KAMPANYA-TANITIM\TANITIM\SLOGAN-LOGO-MASKOT\SLOGAN-LOGO YÜKSEK ÇÖZÜNÜRLÜK\kurum_logo\kurum 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5321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herodevyapilir.com/foto/netrehber-herodevyapilir-hayalkatibi-internet-rehberi_Mikrop_resimleri_herodevyapilir_8-20140127-1525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17032"/>
            <a:ext cx="5715000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57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dirty="0">
                <a:solidFill>
                  <a:srgbClr val="FF0000"/>
                </a:solidFill>
              </a:rPr>
              <a:t>Akılcı Antibiyotik Kullanımı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tr-TR" sz="2000" dirty="0" smtClean="0">
                <a:solidFill>
                  <a:prstClr val="black"/>
                </a:solidFill>
              </a:rPr>
              <a:t>Antibiyotikler,</a:t>
            </a:r>
          </a:p>
          <a:p>
            <a:pPr lvl="1" algn="just"/>
            <a:r>
              <a:rPr lang="tr-TR" sz="2000" dirty="0" smtClean="0">
                <a:solidFill>
                  <a:prstClr val="black"/>
                </a:solidFill>
              </a:rPr>
              <a:t> </a:t>
            </a:r>
            <a:r>
              <a:rPr lang="tr-TR" sz="2000" dirty="0">
                <a:solidFill>
                  <a:prstClr val="black"/>
                </a:solidFill>
              </a:rPr>
              <a:t>sadece bakterilere karşı etkilidir. </a:t>
            </a:r>
            <a:endParaRPr lang="tr-TR" sz="2000" dirty="0" smtClean="0">
              <a:solidFill>
                <a:prstClr val="black"/>
              </a:solidFill>
            </a:endParaRPr>
          </a:p>
          <a:p>
            <a:pPr lvl="1" algn="just"/>
            <a:r>
              <a:rPr lang="tr-TR" sz="2000" dirty="0" smtClean="0">
                <a:solidFill>
                  <a:prstClr val="black"/>
                </a:solidFill>
              </a:rPr>
              <a:t> bakteriler dışındaki </a:t>
            </a:r>
            <a:r>
              <a:rPr lang="tr-TR" sz="2000" dirty="0">
                <a:solidFill>
                  <a:prstClr val="black"/>
                </a:solidFill>
              </a:rPr>
              <a:t>etkenlerle oluşan </a:t>
            </a:r>
            <a:r>
              <a:rPr lang="tr-TR" sz="2000" dirty="0" smtClean="0">
                <a:solidFill>
                  <a:prstClr val="black"/>
                </a:solidFill>
              </a:rPr>
              <a:t>hastalıklarda </a:t>
            </a:r>
            <a:r>
              <a:rPr lang="tr-TR" sz="2000" dirty="0">
                <a:solidFill>
                  <a:prstClr val="black"/>
                </a:solidFill>
              </a:rPr>
              <a:t>işe </a:t>
            </a:r>
            <a:r>
              <a:rPr lang="tr-TR" sz="2000" dirty="0" smtClean="0">
                <a:solidFill>
                  <a:prstClr val="black"/>
                </a:solidFill>
              </a:rPr>
              <a:t>    </a:t>
            </a:r>
          </a:p>
          <a:p>
            <a:pPr marL="457200" lvl="1" indent="0" algn="just">
              <a:buNone/>
            </a:pPr>
            <a:r>
              <a:rPr lang="tr-TR" sz="2000" dirty="0">
                <a:solidFill>
                  <a:prstClr val="black"/>
                </a:solidFill>
              </a:rPr>
              <a:t> </a:t>
            </a:r>
            <a:r>
              <a:rPr lang="tr-TR" sz="2000" dirty="0" smtClean="0">
                <a:solidFill>
                  <a:prstClr val="black"/>
                </a:solidFill>
              </a:rPr>
              <a:t>    yaramazlar.</a:t>
            </a:r>
          </a:p>
          <a:p>
            <a:pPr algn="just"/>
            <a:r>
              <a:rPr lang="tr-TR" sz="2000" dirty="0" smtClean="0">
                <a:solidFill>
                  <a:prstClr val="black"/>
                </a:solidFill>
              </a:rPr>
              <a:t>Gereksiz </a:t>
            </a:r>
            <a:r>
              <a:rPr lang="tr-TR" sz="2000" dirty="0">
                <a:solidFill>
                  <a:prstClr val="black"/>
                </a:solidFill>
              </a:rPr>
              <a:t>antibiyotik </a:t>
            </a:r>
            <a:r>
              <a:rPr lang="tr-TR" sz="2000" dirty="0" smtClean="0">
                <a:solidFill>
                  <a:prstClr val="black"/>
                </a:solidFill>
              </a:rPr>
              <a:t>kullanımı b</a:t>
            </a:r>
            <a:r>
              <a:rPr lang="tr-TR" sz="2000" dirty="0" smtClean="0"/>
              <a:t>akterilerin antibiyotiklere karşı </a:t>
            </a:r>
            <a:r>
              <a:rPr lang="tr-TR" sz="2000" dirty="0"/>
              <a:t>direnç </a:t>
            </a:r>
            <a:r>
              <a:rPr lang="tr-TR" sz="2000" dirty="0" smtClean="0"/>
              <a:t>geliştirmesine </a:t>
            </a:r>
            <a:r>
              <a:rPr lang="tr-TR" sz="2000" dirty="0"/>
              <a:t>neden olabilir. </a:t>
            </a:r>
          </a:p>
          <a:p>
            <a:pPr lvl="0" algn="just"/>
            <a:endParaRPr lang="tr-TR" sz="2400" dirty="0">
              <a:solidFill>
                <a:prstClr val="black"/>
              </a:solidFill>
            </a:endParaRPr>
          </a:p>
          <a:p>
            <a:endParaRPr lang="tr-TR" dirty="0"/>
          </a:p>
        </p:txBody>
      </p:sp>
      <p:pic>
        <p:nvPicPr>
          <p:cNvPr id="7" name="Picture 2" descr="http://3.bp.blogspot.com/-R3s-1jXyShE/VAS924To5sI/AAAAAAAAHMk/9rG2zatbRCM/s1600/143l26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91881" y="4080113"/>
            <a:ext cx="1036233" cy="222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filesrv\Birimler\Akilci_Ilac\AKILCI İLAÇ ORTAK 1-\KAMPANYA-TANITIM\TANITIM\SLOGAN-LOGO-MASKOT\SLOGAN-LOGO YÜKSEK ÇÖZÜNÜRLÜK\kurum_logo\kurum 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5321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80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sz="3300" dirty="0" smtClean="0">
                <a:solidFill>
                  <a:srgbClr val="FF0000"/>
                </a:solidFill>
              </a:rPr>
              <a:t>Antibiyotik Direnci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000" dirty="0" smtClean="0"/>
              <a:t>Antibiyotik </a:t>
            </a:r>
            <a:r>
              <a:rPr lang="tr-TR" sz="2000" dirty="0"/>
              <a:t>direnci, </a:t>
            </a:r>
            <a:r>
              <a:rPr lang="tr-TR" sz="2000" dirty="0" smtClean="0"/>
              <a:t>bir bakterinin antibiyotiklerin etkilerine karşı durabilme yeteneğidir. </a:t>
            </a:r>
          </a:p>
          <a:p>
            <a:pPr algn="just"/>
            <a:r>
              <a:rPr lang="tr-TR" sz="2000" dirty="0" smtClean="0"/>
              <a:t>Antibiyotiğe dirençli bakteriler, </a:t>
            </a:r>
            <a:r>
              <a:rPr lang="tr-TR" sz="2000" dirty="0"/>
              <a:t>herhangi bir antibiyotiğin varlığına rağmen </a:t>
            </a:r>
            <a:r>
              <a:rPr lang="tr-TR" sz="2000" dirty="0" smtClean="0"/>
              <a:t>üreyebilir ve hastalığa neden olabilir.</a:t>
            </a:r>
          </a:p>
          <a:p>
            <a:pPr algn="just"/>
            <a:r>
              <a:rPr lang="tr-TR" sz="2000" dirty="0" smtClean="0">
                <a:solidFill>
                  <a:prstClr val="black"/>
                </a:solidFill>
              </a:rPr>
              <a:t>Antibiyotiklere karşı direnç gelişmesi sonucunda; </a:t>
            </a:r>
          </a:p>
          <a:p>
            <a:pPr lvl="1" algn="just"/>
            <a:r>
              <a:rPr lang="tr-TR" sz="1600" dirty="0" smtClean="0">
                <a:solidFill>
                  <a:prstClr val="black"/>
                </a:solidFill>
              </a:rPr>
              <a:t>hastalıklar ağırlaşabilir ve hastalıkların iyileşme </a:t>
            </a:r>
            <a:r>
              <a:rPr lang="tr-TR" sz="1600" dirty="0">
                <a:solidFill>
                  <a:prstClr val="black"/>
                </a:solidFill>
              </a:rPr>
              <a:t>süresi </a:t>
            </a:r>
            <a:r>
              <a:rPr lang="tr-TR" sz="1600" dirty="0" smtClean="0">
                <a:solidFill>
                  <a:prstClr val="black"/>
                </a:solidFill>
              </a:rPr>
              <a:t>uzayabilir,</a:t>
            </a:r>
            <a:endParaRPr lang="tr-TR" sz="1600" dirty="0">
              <a:solidFill>
                <a:prstClr val="black"/>
              </a:solidFill>
            </a:endParaRPr>
          </a:p>
          <a:p>
            <a:pPr lvl="1" algn="just"/>
            <a:r>
              <a:rPr lang="tr-TR" sz="1600" dirty="0" smtClean="0">
                <a:solidFill>
                  <a:prstClr val="black"/>
                </a:solidFill>
              </a:rPr>
              <a:t>antibiyotiğe dirençli bakterilerin vücutta yok edilememesi nedeniyle ölümler görülebilir.</a:t>
            </a:r>
          </a:p>
          <a:p>
            <a:pPr algn="just"/>
            <a:endParaRPr lang="tr-TR" sz="2400" dirty="0" smtClean="0"/>
          </a:p>
          <a:p>
            <a:endParaRPr lang="tr-TR" dirty="0"/>
          </a:p>
        </p:txBody>
      </p:sp>
      <p:pic>
        <p:nvPicPr>
          <p:cNvPr id="5" name="Picture 2" descr="http://cuttingedgepublishing.net/wp-content/uploads/2014/02/Thumbs_down_smiley2_Clipart_Free-copy-530x3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4481476"/>
            <a:ext cx="2304256" cy="197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filesrv\Birimler\Akilci_Ilac\AKILCI İLAÇ ORTAK 1-\KAMPANYA-TANITIM\TANITIM\SLOGAN-LOGO-MASKOT\SLOGAN-LOGO YÜKSEK ÇÖZÜNÜRLÜK\kurum_logo\kurum 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5321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15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rgbClr val="FF0000"/>
                </a:solidFill>
              </a:rPr>
              <a:t>Unutma…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tr-TR" sz="2000" dirty="0" smtClean="0"/>
              <a:t>Antibiyotiklerin, nezle ya da grip gibi </a:t>
            </a:r>
            <a:r>
              <a:rPr lang="tr-TR" sz="2000" dirty="0"/>
              <a:t>virüslere bağlı solunum yolu </a:t>
            </a:r>
            <a:r>
              <a:rPr lang="tr-TR" sz="2000" dirty="0" smtClean="0"/>
              <a:t>enfeksiyonlarının tedavisinde etkisi yoktur</a:t>
            </a:r>
            <a:r>
              <a:rPr lang="tr-TR" sz="2000" dirty="0"/>
              <a:t>.</a:t>
            </a:r>
          </a:p>
          <a:p>
            <a:pPr lvl="0" algn="just"/>
            <a:endParaRPr lang="tr-TR" sz="2400" dirty="0" smtClean="0"/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96952"/>
            <a:ext cx="4314825" cy="33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347864" y="3140968"/>
            <a:ext cx="1379562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Calibri" panose="020F0502020204030204" pitchFamily="34" charset="0"/>
              </a:rPr>
              <a:t>Antibiyotik</a:t>
            </a:r>
          </a:p>
          <a:p>
            <a:r>
              <a:rPr lang="tr-TR" sz="2000" b="1" dirty="0" smtClean="0">
                <a:latin typeface="Calibri" panose="020F0502020204030204" pitchFamily="34" charset="0"/>
              </a:rPr>
              <a:t>Virüslere Etki Etmez!</a:t>
            </a:r>
          </a:p>
          <a:p>
            <a:endParaRPr lang="tr-TR" sz="20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2" descr="\\filesrv\Birimler\Akilci_Ilac\AKILCI İLAÇ ORTAK 1-\KAMPANYA-TANITIM\TANITIM\SLOGAN-LOGO-MASKOT\SLOGAN-LOGO YÜKSEK ÇÖZÜNÜRLÜK\kurum_logo\kurum 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5321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88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rgbClr val="FF0000"/>
                </a:solidFill>
              </a:rPr>
              <a:t>Unutma…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tr-TR" sz="2000" dirty="0"/>
              <a:t>N</a:t>
            </a:r>
            <a:r>
              <a:rPr lang="tr-TR" sz="2000" dirty="0" smtClean="0"/>
              <a:t>ezle </a:t>
            </a:r>
            <a:r>
              <a:rPr lang="tr-TR" sz="2000" dirty="0"/>
              <a:t>ve </a:t>
            </a:r>
            <a:r>
              <a:rPr lang="tr-TR" sz="2000" dirty="0" smtClean="0"/>
              <a:t>grip olunduğunda çoğu zaman; </a:t>
            </a:r>
          </a:p>
          <a:p>
            <a:pPr lvl="1" algn="just"/>
            <a:r>
              <a:rPr lang="tr-TR" sz="1600" dirty="0" smtClean="0"/>
              <a:t>yatak istirahati, </a:t>
            </a:r>
          </a:p>
          <a:p>
            <a:pPr lvl="1" algn="just"/>
            <a:r>
              <a:rPr lang="tr-TR" sz="1600" dirty="0"/>
              <a:t>yeterli ve dengeli </a:t>
            </a:r>
            <a:r>
              <a:rPr lang="tr-TR" sz="1600" dirty="0" smtClean="0"/>
              <a:t>beslenmek,</a:t>
            </a:r>
          </a:p>
          <a:p>
            <a:pPr lvl="1" algn="just"/>
            <a:r>
              <a:rPr lang="tr-TR" sz="1600" dirty="0"/>
              <a:t>bol sıvı alımı </a:t>
            </a:r>
            <a:r>
              <a:rPr lang="tr-TR" sz="1600" dirty="0" smtClean="0"/>
              <a:t>yeterlidir.</a:t>
            </a:r>
          </a:p>
          <a:p>
            <a:pPr lvl="0" algn="just"/>
            <a:endParaRPr lang="tr-TR" sz="2400" dirty="0" smtClean="0"/>
          </a:p>
          <a:p>
            <a:endParaRPr lang="tr-TR" dirty="0"/>
          </a:p>
        </p:txBody>
      </p:sp>
      <p:pic>
        <p:nvPicPr>
          <p:cNvPr id="8" name="Picture 5" descr="http://www.eastwood.nsw.edu.au/wp-content/uploads/2014/05/blowing-no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870" y="692696"/>
            <a:ext cx="1644201" cy="239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562" y="4036647"/>
            <a:ext cx="2265606" cy="220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kjhubbard.files.wordpress.com/2013/03/water-in-gla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61048"/>
            <a:ext cx="1662112" cy="239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filesrv\Birimler\Akilci_Ilac\AKILCI İLAÇ ORTAK 1-\KAMPANYA-TANITIM\TANITIM\SLOGAN-LOGO-MASKOT\SLOGAN-LOGO YÜKSEK ÇÖZÜNÜRLÜK\kurum_logo\kurum logo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5321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34" y="4007176"/>
            <a:ext cx="2277582" cy="205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1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Unutma…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000" dirty="0"/>
              <a:t>H</a:t>
            </a:r>
            <a:r>
              <a:rPr lang="tr-TR" sz="2000" dirty="0" smtClean="0"/>
              <a:t>er boğaz ağrısının, antibiyotik kullanmayı gerektirecek bir durum olmayabileceği akılda tutulmalıdır.</a:t>
            </a:r>
          </a:p>
          <a:p>
            <a:pPr algn="just"/>
            <a:r>
              <a:rPr lang="tr-TR" sz="2000" dirty="0" smtClean="0"/>
              <a:t>Antibiyotik gerekip gerekmediği konusunda karar verme yetkisi </a:t>
            </a:r>
            <a:r>
              <a:rPr lang="tr-TR" sz="2000" b="1" dirty="0" smtClean="0">
                <a:solidFill>
                  <a:srgbClr val="FF0000"/>
                </a:solidFill>
              </a:rPr>
              <a:t>yalnızca</a:t>
            </a:r>
            <a:r>
              <a:rPr lang="tr-TR" sz="2000" dirty="0" smtClean="0">
                <a:solidFill>
                  <a:srgbClr val="FF0000"/>
                </a:solidFill>
              </a:rPr>
              <a:t> </a:t>
            </a:r>
            <a:r>
              <a:rPr lang="tr-TR" sz="2000" b="1" dirty="0" smtClean="0">
                <a:solidFill>
                  <a:srgbClr val="FF0000"/>
                </a:solidFill>
              </a:rPr>
              <a:t>doktora</a:t>
            </a:r>
            <a:r>
              <a:rPr lang="tr-TR" sz="2000" dirty="0" smtClean="0"/>
              <a:t> aittir.</a:t>
            </a: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sz="2400" dirty="0" smtClean="0"/>
          </a:p>
        </p:txBody>
      </p:sp>
      <p:pic>
        <p:nvPicPr>
          <p:cNvPr id="3074" name="Picture 2" descr="http://sr.photos2.fotosearch.com/bthumb/CSP/CSP992/k13361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45024"/>
            <a:ext cx="2088232" cy="231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252028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\\filesrv\Birimler\Akilci_Ilac\AKILCI İLAÇ ORTAK 1-\KAMPANYA-TANITIM\TANITIM\SLOGAN-LOGO-MASKOT\SLOGAN-LOGO YÜKSEK ÇÖZÜNÜRLÜK\kurum_logo\kurum logo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5321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79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rgbClr val="FF0000"/>
                </a:solidFill>
              </a:rPr>
              <a:t>Unutma…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pPr lvl="0" algn="just"/>
            <a:r>
              <a:rPr lang="tr-TR" sz="2000" dirty="0" smtClean="0"/>
              <a:t>Hastalığa neden olan mikroorganizmaların </a:t>
            </a:r>
            <a:r>
              <a:rPr lang="tr-TR" sz="2000" dirty="0"/>
              <a:t>topluma </a:t>
            </a:r>
            <a:r>
              <a:rPr lang="tr-TR" sz="2000" dirty="0" smtClean="0"/>
              <a:t>yayılmasını önlemek </a:t>
            </a:r>
            <a:r>
              <a:rPr lang="tr-TR" sz="2000" dirty="0"/>
              <a:t>için </a:t>
            </a:r>
            <a:r>
              <a:rPr lang="tr-TR" sz="2000" b="1" dirty="0" smtClean="0">
                <a:solidFill>
                  <a:srgbClr val="FF0000"/>
                </a:solidFill>
              </a:rPr>
              <a:t>el yıkamaya </a:t>
            </a:r>
            <a:r>
              <a:rPr lang="tr-TR" sz="2000" dirty="0" smtClean="0"/>
              <a:t>önem verilmelidir.</a:t>
            </a:r>
          </a:p>
          <a:p>
            <a:pPr lvl="0" algn="just"/>
            <a:r>
              <a:rPr lang="tr-TR" sz="2000" dirty="0" smtClean="0"/>
              <a:t>Kullanılan mendil çöpe atılmalı, diğer nesnelerle ve insanlarla temas etmeden önce eller </a:t>
            </a:r>
            <a:r>
              <a:rPr lang="tr-TR" sz="2000" b="1" dirty="0" smtClean="0">
                <a:solidFill>
                  <a:srgbClr val="FF0000"/>
                </a:solidFill>
              </a:rPr>
              <a:t>mutlaka</a:t>
            </a:r>
            <a:r>
              <a:rPr lang="tr-TR" sz="2000" dirty="0" smtClean="0">
                <a:solidFill>
                  <a:srgbClr val="FF0000"/>
                </a:solidFill>
              </a:rPr>
              <a:t> </a:t>
            </a:r>
            <a:r>
              <a:rPr lang="tr-TR" sz="2000" dirty="0" smtClean="0"/>
              <a:t>yıkanmalıdır. </a:t>
            </a:r>
          </a:p>
          <a:p>
            <a:endParaRPr lang="tr-TR" dirty="0"/>
          </a:p>
        </p:txBody>
      </p:sp>
      <p:pic>
        <p:nvPicPr>
          <p:cNvPr id="6" name="Picture 4" descr="https://encrypted-tbn0.gstatic.com/images?q=tbn:ANd9GcQbGPORUzIWDA8q2ULx4B_ZR-Y5KL-u3HxrxErb_VwnBNrHqa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61048"/>
            <a:ext cx="266429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adelantemagazine.com/wp-content/uploads/2010/06/ask_do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410" y="3717032"/>
            <a:ext cx="333375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oundnet.cs.princeton.edu/OMLA/study/AphasiaFox/animations/gif/small_col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231457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filesrv\Birimler\Akilci_Ilac\AKILCI İLAÇ ORTAK 1-\KAMPANYA-TANITIM\TANITIM\SLOGAN-LOGO-MASKOT\SLOGAN-LOGO YÜKSEK ÇÖZÜNÜRLÜK\kurum_logo\kurum logo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5321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51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dirty="0" smtClean="0">
                <a:solidFill>
                  <a:srgbClr val="FF0000"/>
                </a:solidFill>
              </a:rPr>
              <a:t>Akılcı İlaç Kullanımı Nedir?</a:t>
            </a:r>
            <a:endParaRPr lang="tr-TR" sz="30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2000" dirty="0" smtClean="0"/>
              <a:t>Bilinçli ve doğru ilaç kullanımını anlatan akılcı ilaç kullanımı; “kişinin hastalığına ve bireysel özelliklerine uygun olan ilacı, uygun süre ve miktarda, kendine ve topluma en uygun maliyetle karşılaması” olarak tanımlanır. </a:t>
            </a:r>
          </a:p>
          <a:p>
            <a:endParaRPr lang="tr-TR" dirty="0"/>
          </a:p>
        </p:txBody>
      </p:sp>
      <p:pic>
        <p:nvPicPr>
          <p:cNvPr id="6" name="Picture 2" descr="http://sr.photos3.fotosearch.com/bthumb/CSP/CSP990/k103585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73016"/>
            <a:ext cx="2304256" cy="234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filesrv\Birimler\Akilci_Ilac\AKILCI İLAÇ ORTAK 1-\KAMPANYA-TANITIM\TANITIM\SLOGAN-LOGO-MASKOT\SLOGAN-LOGO YÜKSEK ÇÖZÜNÜRLÜK\kurum_logo\kurum 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5321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0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63888" y="4572001"/>
            <a:ext cx="4032448" cy="12144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tr-TR" sz="4000" b="1" cap="none" dirty="0" smtClean="0">
                <a:solidFill>
                  <a:srgbClr val="FF3300"/>
                </a:solidFill>
              </a:rPr>
              <a:t>TEŞEKKÜRLER</a:t>
            </a:r>
          </a:p>
        </p:txBody>
      </p:sp>
      <p:pic>
        <p:nvPicPr>
          <p:cNvPr id="26628" name="Picture 2" descr="http://t1.gstatic.com/images?q=tbn:ANd9GcROU7U2A5nd2SXoYjDpuGUxr8Xs45KkHDkAm44cgdhzXfnKpDti7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643438"/>
            <a:ext cx="210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\\filesrv\Birimler\Akilci_Ilac\AKILCI İLAÇ ORTAK 1-\KAMPANYA-TANITIM\TANITIM\SLOGAN-LOGO-MASKOT\SLOGAN-LOGO YÜKSEK ÇÖZÜNÜRLÜK\kurum_logo\kurum 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5321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19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357313"/>
            <a:ext cx="743585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8 Dikdörtgen"/>
          <p:cNvSpPr>
            <a:spLocks noChangeArrowheads="1"/>
          </p:cNvSpPr>
          <p:nvPr/>
        </p:nvSpPr>
        <p:spPr bwMode="auto">
          <a:xfrm>
            <a:off x="3204929" y="4409080"/>
            <a:ext cx="2395207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i="1" dirty="0" smtClean="0">
                <a:latin typeface="Comic Sans MS" panose="030F0702030302020204" pitchFamily="66" charset="0"/>
              </a:rPr>
              <a:t>www.akilciilac.gov.tr </a:t>
            </a:r>
            <a:endParaRPr lang="tr-TR" i="1" dirty="0">
              <a:latin typeface="Century Schoolbook"/>
            </a:endParaRPr>
          </a:p>
        </p:txBody>
      </p:sp>
      <p:pic>
        <p:nvPicPr>
          <p:cNvPr id="4" name="Picture 2" descr="\\filesrv\Birimler\Akilci_Ilac\AKILCI İLAÇ ORTAK 1-\KAMPANYA-TANITIM\TANITIM\SLOGAN-LOGO-MASKOT\SLOGAN-LOGO YÜKSEK ÇÖZÜNÜRLÜK\kurum_logo\kurum 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5321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54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000" dirty="0" smtClean="0">
                <a:solidFill>
                  <a:srgbClr val="FF0000"/>
                </a:solidFill>
              </a:rPr>
              <a:t>Akılcı İlaç Kullanımı Konusunda </a:t>
            </a:r>
            <a:br>
              <a:rPr lang="tr-TR" sz="3000" dirty="0" smtClean="0">
                <a:solidFill>
                  <a:srgbClr val="FF0000"/>
                </a:solidFill>
              </a:rPr>
            </a:br>
            <a:r>
              <a:rPr lang="tr-TR" sz="3000" dirty="0" smtClean="0">
                <a:solidFill>
                  <a:srgbClr val="FF0000"/>
                </a:solidFill>
              </a:rPr>
              <a:t>Bize Düşen Görevler</a:t>
            </a:r>
            <a:endParaRPr lang="tr-TR" sz="30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000" dirty="0">
                <a:cs typeface="Arial" panose="020B0604020202020204" pitchFamily="34" charset="0"/>
              </a:rPr>
              <a:t>Akılcı ilaç kullanımı </a:t>
            </a:r>
            <a:r>
              <a:rPr lang="tr-TR" sz="2000" dirty="0" smtClean="0">
                <a:cs typeface="Arial" panose="020B0604020202020204" pitchFamily="34" charset="0"/>
              </a:rPr>
              <a:t>konusunda doktorların, eczacıların, hemşirelerin ve diğer sağlık çalışanlarının önemli görevleri </a:t>
            </a:r>
            <a:r>
              <a:rPr lang="tr-TR" sz="2000" dirty="0">
                <a:cs typeface="Arial" panose="020B0604020202020204" pitchFamily="34" charset="0"/>
              </a:rPr>
              <a:t>bulunmaktadır. </a:t>
            </a:r>
            <a:endParaRPr lang="tr-TR" sz="2000" dirty="0" smtClean="0">
              <a:cs typeface="Arial" panose="020B0604020202020204" pitchFamily="34" charset="0"/>
            </a:endParaRPr>
          </a:p>
          <a:p>
            <a:pPr algn="just"/>
            <a:r>
              <a:rPr lang="tr-TR" sz="2000" dirty="0" smtClean="0">
                <a:cs typeface="Arial" panose="020B0604020202020204" pitchFamily="34" charset="0"/>
              </a:rPr>
              <a:t>Bunun yanı sıra hasta </a:t>
            </a:r>
            <a:r>
              <a:rPr lang="tr-TR" sz="2000" dirty="0">
                <a:cs typeface="Arial" panose="020B0604020202020204" pitchFamily="34" charset="0"/>
              </a:rPr>
              <a:t>ve hasta </a:t>
            </a:r>
            <a:r>
              <a:rPr lang="tr-TR" sz="2000" dirty="0" smtClean="0">
                <a:cs typeface="Arial" panose="020B0604020202020204" pitchFamily="34" charset="0"/>
              </a:rPr>
              <a:t>yakını da, kendisinin </a:t>
            </a:r>
            <a:r>
              <a:rPr lang="tr-TR" sz="2000" dirty="0">
                <a:cs typeface="Arial" panose="020B0604020202020204" pitchFamily="34" charset="0"/>
              </a:rPr>
              <a:t>veya </a:t>
            </a:r>
            <a:r>
              <a:rPr lang="tr-TR" sz="2000" dirty="0" smtClean="0">
                <a:cs typeface="Arial" panose="020B0604020202020204" pitchFamily="34" charset="0"/>
              </a:rPr>
              <a:t>yakınının tedavisi sırasında bilinçli olmalıdır. </a:t>
            </a:r>
            <a:endParaRPr lang="tr-TR" sz="2000" dirty="0"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01008"/>
            <a:ext cx="338137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\\filesrv\Birimler\Akilci_Ilac\AKILCI İLAÇ ORTAK 1-\KAMPANYA-TANITIM\TANITIM\SLOGAN-LOGO-MASKOT\SLOGAN-LOGO YÜKSEK ÇÖZÜNÜRLÜK\kurum_logo\kurum 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5321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53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dirty="0" smtClean="0">
                <a:solidFill>
                  <a:srgbClr val="FF0000"/>
                </a:solidFill>
              </a:rPr>
              <a:t>  İlaç </a:t>
            </a:r>
            <a:r>
              <a:rPr lang="tr-TR" sz="3000" dirty="0">
                <a:solidFill>
                  <a:srgbClr val="FF0000"/>
                </a:solidFill>
              </a:rPr>
              <a:t>Kullanımında Dikkat Edilmesi Gerekenler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 numCol="1">
            <a:normAutofit/>
          </a:bodyPr>
          <a:lstStyle/>
          <a:p>
            <a:pPr algn="just"/>
            <a:r>
              <a:rPr lang="tr-TR" sz="2000" dirty="0" smtClean="0"/>
              <a:t>Hasta olunduğunda ilaca ihtiyaç duyulup duyulmadığına doktor karar verir.</a:t>
            </a:r>
          </a:p>
          <a:p>
            <a:pPr algn="just"/>
            <a:r>
              <a:rPr lang="tr-TR" sz="2000" dirty="0" smtClean="0"/>
              <a:t>İlaç </a:t>
            </a:r>
            <a:r>
              <a:rPr lang="tr-TR" sz="2000" dirty="0"/>
              <a:t>tedavisi gereken </a:t>
            </a:r>
            <a:r>
              <a:rPr lang="tr-TR" sz="2000" dirty="0" smtClean="0"/>
              <a:t>durumlarda kullanılacak ilacı doktor belirler</a:t>
            </a:r>
            <a:r>
              <a:rPr lang="tr-TR" sz="2000" dirty="0"/>
              <a:t>. </a:t>
            </a:r>
          </a:p>
          <a:p>
            <a:endParaRPr lang="tr-TR" dirty="0"/>
          </a:p>
        </p:txBody>
      </p:sp>
      <p:sp>
        <p:nvSpPr>
          <p:cNvPr id="4" name="AutoShape 2" descr="data:image/jpeg;base64,/9j/4AAQSkZJRgABAQAAAQABAAD/2wCEAAkGBxATEBAPExERFA8QEBQQEBQVExAUFRAQFBQWFhUYFRYYHCggGBolHhUXIT0jJSkvNS4uFyIzODMsNyktLisBCgoKDg0OGRAQGyskHSUsLCwvLCwsLCwsNC0sLiwrLy4sLCwuLDQsNywsLCwsLyssLCwsLC8sLDQsLCwrLCwsLP/AABEIAMABBgMBEQACEQEDEQH/xAAcAAEAAQUBAQAAAAAAAAAAAAAAAwIEBQYHAQj/xABPEAABAwIBBAkPCAkEAwEAAAABAAIDBBESBQYhMQcTQVFTkpPR0xQiNDVCUlRhcYGRlLLB0jJVcnSCg7GzFiMzQ2JzocLDFUSEomNkoyT/xAAaAQEAAgMBAAAAAAAAAAAAAAAAAQIDBAUG/8QAPBEBAAECAgYIAwYFBAMAAAAAAAECAwQREhRSkaHRBRMVITFBUWFxweEiMjOSorEkQlNjcgY0YoEWI/H/2gAMAwEAAhEDEQA/AO4oCAgICAgICAgICAgICAgICCKqqGxsfK82ZGxz3nvWtFyfQEHztlvParyhM57hM2ludpp2Pa1gj3DIMY2x5Gk4tA3AN0JqGlhsL5Pv9ij970GcpKKn+ar/AHeT/fIgzdJk+m+Zb/c5M98qDLDJtJh7Q+fack9MgxdZk+m+ZLfc5L90qDBVlFT/ADVb7vJ/ukQYKspYfm+32KP3PQYOsgj8Et9mn9zkGCrI28DbzR+4oLNrRwf9Gc6CVrG8F/RnOg2bNbPGuoZGvhdK6IEY6d7wYpG7oALjtZ/ibu67jQQ+mMk5QjqIIamM3injbKy+g4XAEXG4dKC7QEBAQEBAQEBAQEBAQEBAQEBBrmyO4jJGUiPA5h5iwg/ig+Yer5YoGStcLuIFi0W0gn3INqqMqVEVAyrbIC8tjOEsbh6+1/HuoNizSyhU1FD1W6YNfaU4Wxx4esvbXp3EFOxhndX5QqJYZJWRtjh2wFkTLk42tscV9GlB7n5shZToa80McsT4w2I4nwsxfrGgnUQN1BsWyFXVdHRy1TKjG9jmANfFFhOJ4adQB3UGpZn5cq66GWWSVrDHIGAMjZYgtvpvdBq+U85KoVxpMbCwTiLFgGKxcBfevpQU5z1UsLWuD8Rc/Dpa3VYnc8iDCCZ74xIXaTfQALaCUFjRzOcSL6hfUgkbUP23a7i17XsL6roJ3VDxK2O+g202F0H03sTOJyPR302Eo8wmkAQbcgICAgICAgICAgICAgICAgICDW9kntRlH6pL7JQfLNd2JF9JvsOQbRlftLH9CD+1Bs+x32oP0aj8XIMRsAdm1P1X/KxBZbM3bx30Kf2GoOj7NPaqo+nD+a1Bo+xL2LU/zx7AQahlftu764z22oL/AD6/Zs/mf2lBhqTsdv2vxKCxyb8o+T3oK29kef8AtQTy9kx+Qe9B9PbEvaej++/PkQbegICAgICAgICAgICAgICAgICDW9kntRlH6pL7JQfLNd2JF9JvsOQbRlftLH9CD+1Bs2x32oP0aj8XIMTsAdm1P1X/ACsQWOzL28d9Cm9hqDpGzT2qn+nD+Y1Bo+xL2LU/zx7AQahlftu764z22oMhn1+zZ/M/tKDC0nY7ftfiUFjk35R8nvQVt7I8/wDagml7JZ5B70H0/sS9p6P778+RBt6AgICAgICAgICAgICAgICAgINb2SO1GUvqcvslB8tzxufTxxtY8vDmkgMdqDSNdrbqDZq9r5MmMpmRTGYNiBbtM2ttsXXYbf1QbFmXKYcnGnkiqBNhmGEU9Q7S/Fh0tYRujdQWew/RT0dVPLU01Uxj4MDSKeofd22NNrMaTqBQQ7JWRayryo6rgo6t8BbCA/qaduljWh3WuaDubyDcdlCr6qoJYIIap8rnxkNNJVsuGvBOl8YGoINR2P2SUtPNHPDUMe+UOaOp53XbhA1taUGr5ToZjlF1QIZtpNS2TFtUg6wOBJsRfc3kE2drjKxoYyQkPubxyN0WI3QEGHhu2EMc1wcL6MLt0nxILKhaWkkg6t4oK2tO3Y8LsN9djvIJngmdjw12EWucLvH4kH09sS9p6PxiU737+RBt6AgICAgICAgICAgICAgICAgILTK2T2VEE1NJfa54nxPtoOF7S02O/pQcjg2Iq6J1mVFLI0HrXOEsbnDxtDXAHzoLOemq6eaanLKdzoHNa4iWUBxdGyQW/V7zwPMtPEY2ixVFNUT4Zt7C4GrEUTVTMRlOStmXqpn7inP38vRLDHSdv0nhzZ56JubUcVzHn7Us/wBpAf8AkydCrdpW/SeHNXsu5tRxXg2Tqm1uooPWpOgTtK36Tw5nZdzajitJ8/al3+0gH/Jk6FR2lb9J4c09lXNqOLHz5zVLv9vAPv5OiUdp2vSeHNPZNzajix8+UKh37qEfeyH/ABqO1LfpPDmnsm5tRxY+eCd3cwj7cnwKO1bezPA7IubUcWPnyDO7uoh9p/wp2rb2Z4J7Hu7UcULM1Z+/h9L/AIVHa1vZngdj3dqOK9oMzKmSaGESQB00m1tJMlgcLnXPW/wrPh8fRer0IiWDEdH12KNOZiW3RbDFfcA1NIBukCZxA8TcIv6Qt5z3YM3ckMpKWCkYS5sLA3Edbzrc4+Mkk+dBkUBAQEBAQEBAQEBAQEBAQEBAQa7lTPWhhkMG2OlnabOjhY6QsO89w61h8TiCsdd2ij705MluzXc+7Gaunznxi4o6yx3203SqIv0T4ftK02K48Y4w1XKeRp5qmqqNrcxs0jHMa/Bis2CKM3wuI1sO6uZjrNV65FVPplxl1ej71Nm3NNXjnnwhjJ815t9vGbzrUjCVw3JxlEsdNmrL38fHZzqdXqV1mn0QnNp47tnGbzqJsT6pjER6KTkJw7tvpCrNmfVeL8ejz/RyO7b6VWbXutF72UnJ1u6b6VSbfuvF32UOprd0FSacmSK80VljllhJEoSv8n1W1T005Y97YZg9zWYMRbge3RicBrcN1buBuU27ulXOUZS0OkLVdyzNNEZznDfBshQ+CVvFpemXa17D7XCeThahiNjjHNfUOetFI9sbnSQPfYNE8bo2uJNgBLpjxE9ziud5Zbd+3c+7Vmw3MPdtxnXTMNjWZhEBAQEBAQEBAQEBAQEBAQEHPtlfOaSBkdFC8smqGl8r2mzoqcG1mkaWuedFxqDXWsbFa+JvdXRnHi2cLY62vv8ACGs7HmT2OlFwAyMXtuADSuVYp0686nXv1aFvKls2U84nl5ZGbNBtoVMRi6s8qV8Ng6cs6mHrMoynuitPrq58291FEeTDVVbJ3x9KmK6vVWbdPoxU9XJf5R9KvFUqaMIxUP74+lRpSmKYeiZ3fH0qucrREKxI7fKrnK2UPQ475ULRCsFVWhUFVZLEiV5ErQrK9iVoUldhgcC1wBa4WcCAQQdYIOsK8Tl3wpMZtizMysY3uopX3jEZmpXuJJaxrmtkic46w0vYW3N7OI1NXewWIm7TlV4w87jsNFqvOnwluy3WiICAgICAgICAgICAgICAg4dsquvld/ipYGjyYpT+Liubj/5f+3V6Pj7Mz7shmVMGRTu3drIHnIC1LM5RVLbvU6U0wjp3XcTvlc6vxdO3GUPapUhkliqlZIYpYqbWrwxypCJVhQlWFVZWFVZWFCYVhVWSxIleRK0KyvYlaFJXkStCktf2Ral8dLG9hLXdUBtx3pY8kf8AULo9Hzlcn4fOHN6SpibUfH5S7uu24IgICAgICAgICAgICAgICDhuyn23k+rQfjIubj/Gl1uj/uT8UGSKnDG5u+ubpZRLo6OcwyNGtSpu0JKpVheWKqVkhiliptavDHKkIlWFVKsKFlYVVlYUJhWFVZLEiV5ErQrK9iVoUleRK0KS1nZQ7Ci+st/LlXQwH4k/D5w53SP4UfH5S76u44AgICAgICAgICAgICAgICDm2c+QqaoyjUPlY5zmxwNBEkrLNwuNrMcN0lOrpq+9ESmLldPdTMx8JQxZoUPByeapqx/kVdXtbMboT193bq3yvIs0aPvZ/W60f5VE4ezsU7oW1i9t1fmnmuWZnUR1snP/AC67pVXV7OxTujknWL23V+aeaR2Y+T+Cl9arelTV7WxTug1i9t1fmnmt35jZO4F/rNX0inqLWzG6Edfd26t8oH5kZP4F/rFX0inqLWzG6Dr7u3VvlC/Myg4KT1ir6RNXtbEboNYvbdW+eaF+aFDwcnrFX0inV7OxG6Eaxe26t880Ls06LvJfWavpE1ezsU7oNYvbdX5p5oX5r0neS+s1fSKdWs7FO6DWb23V+aeaF2bVL3svrFV0iatZ2Kd0Gs39ur8080Ts3qYbk3rNV0iarY2Kd0I1q/t1fmnmidkSEbs/rNV0inVbGxTug1q/t1b5ROyVGO6qPWqvpFOq2dindBrV/bq3yidk9vCVPrVX0inVrOxTuhGtX9urfLWc+YMNOw45z+ubofPUSD5D9x7yL+NJs26e+mmI+EHX3K+6qqZ/7fTqqgQEBAQEBAQEBAQEBAQEBBpGU6OofXVZidCGhsAO2CQm+AnRhOpTE5ImHrMnVo7uk4s/Op0jJMykrh3VJ6J+dRmZJmRVw3aT0T86hKQiv36T0T86CJzK7fpPRPzoIXRV2/SeifnU5iJ9PW99S+ifnTNGSF1LW99S+ibnU6RkhdR1vfUvFm500jJE6grO+puLNzppGSF2Tqzv6bizc6nTRoonZMq+/puLLzppmihdkmr7+n4svOmmaKJ2R6rv6fiy86nrDRQuyLVcJT8WXnTrEaDU9kTJk0dLG574iDO0daHg3wSb58Sia80xTk+j1RYQEBAQEBAQEBAQEBAQEBBrkXZlb9x+WgnfVxNNjJGCNYL2gjzEqs1Ux5stNi7VGdNMzHwkFfDwsXKM5006fWE6te2Kt0vRXw8NFyjOdNOn1g1a9sVbpDXw8NFyjOdNOn1g1a9sVbpUGuh4WLjs5006fWDVr2xVulG6th4WPjs5006fWDVr2xVulG6ti4WPjs5006fWDVr2xVulQ6si4SPjt5006fWDVr2xVulG6si4SPjt5006fWE6te2Kt0o3VcXCR8dvOmnT6wjVr2xVulQaqPhGcZvOmnT6wnVr2xVulGaqPv2cZvOmnT6wate2Kt0ozUx9+zjNTTp9YNWvbFW6VDqhnfs4zU06fWDVr2xVulSHg6iD5CCpiYnwY67ddHdVEx8YyaVssdhRfWm/lyqVHdkBAQEBAQEBAQEBAQEBAQEGuRdmVv3H5aDF5SzY22V8u3YcZBttd7WAGvEN5a1eH0qpnN2sL0x1Fqm3oZ5eefvn6MNlzIHU8bX7ZjxPDLYMNutcb3xHeWC7Z0IzzdXAdJ61cmjRyyjPxz84j0j1YVYHVXOTaTbZWRXw4yRe17WBOq43lainSqiGDFX+otVXMs8vJkJcmUTXOa7KVKHNcWuaXQgtc02IIMlwQRay2tU9+Didv/2/1fRGaGh+c6TjwdKmqe/A7f8A7f6vo8NHQ/OdLx4OkTVPfgdv/wBv9X0UmkofnKl48PSJqnvwO3/7f6vo8NNRfONLx4ekTVPfgdv/ANv9X0UmnovnCl48PSJqnvwO35/p/q+jww0fzhTceHpE1T34Hb8/0/1fRSYqPw+m48PxpqnvwO35/p/q+jwso/Dqbjw/Gmqe/BHb8/0/1fRTgpNQrack6B18XxpqnvwO35/p/q+jM0VJtYIxXub6rbnlWa1b6uMs3Mx+N1qqKtHLKMvHP5Q1HZY7Ci+tN/LlWVou7ICAgICAgICAgICAgICAgINci7MrfuPy0F6EGv57/sI/5w9h61sV92Pi7fQX49X+Pzhpa0XqWSzb7Lg+kfZcstj8SGh0n/tLnw+cNFzhzfrXVlY9tJUFrqyoc1whkIc10zyCDbSCDddJ4pj/ANHK7wOp5GXmQP0drvBKnkZOZB5+j1b4JU8jJzIH6P1vglTyMnMg8/0Ct8FqOSk5kHn+g1ngtRyUnMgf6FWeC1HJScyDz/QqvwWo5KTmQSU+RKsPYTTT2D2k/qn6rjxIOxvQaRssdhRfWm/lyoO7ICAgICAgICAgICAgICAgINci7MrfuPy0F6EGv57/ALCP+cPYetbFfdj4u30F+PV/j84aWtF6lks2+y4PpH2XLLY/EhodJ/7S58PnBlLKWcYmmEVLGYRNIIThh66EPcIyby7rbFdJ4panKmc3gkfFh6VBScp5y+Cx8WHpUFJynnJ4LHxYelQUnKWcfgsfFh6VBQcpZxeDR8WHpEFJyjnD4NH6IukQUnKOcHg0foi6RBScoZf8Gj9EXSIDK/LuJuKnZhuL6ItV9P7xBuTkGkbLHYUX1pv5cqDuyAgICAgICAgICAgICAgo25t8OJuLeuL+hBWg1yLsyt+4/LQXoQa/nv8AsI/5w9h61sV92Pi7fQX49X+Pzhpa0XqWSzb7Lg+kfZcstj8SGh0n/tLnw+cMFll8vVNTbLrYx1TNaPbKwbUNsd1lmtt1vydGjQuk8Usscvz+3lK74UHhfL8/N5St+FBSXy/PzeUrfhQeY5fn1vKVvwoOkZtk9SQXm244NMt3nbNJ03dp9KC/cgjcgjcgjcgjcg0jZY7Ci+tN/LlQd2QEBAQEBAQEBAQEBBBXVkcMbppHBsbBdxN/IAANJJJAAGkkgDSg1iYTVRxzmSKA/s6VrsJI3HVDmm7nfwA4RexxHSAhfkWiDcPUtNh3tpit+CtkhFFWPpDjhc98A0yUzi5/Wbppy7SxwHcXwm1gGk3TRM2RoKlklTVSxuDo5G00kbhpDmOiu0jxEFVSyQQYnObJ8k0TGRgFzZA43IGjC4e8LDfomunKHT6LxVvD3aqrnhMZcYa3+i1V3rOO1aur1u52zhfWd0r3I2b9RHPFI5rcLSSbOB7kjV51e1YrpriZauN6Tw92xXRRM5z7e64q8wsmSSSSvpiZJXukedvqhie9xc42Elhck6At15pbnY8yV4MeXq+kQUHY+yV4MeXq+kQUHMDJfgx5eq6RBQcwcmeDHl6rpEGaoqOOGNkMbcMcYwsbdzrDXrcST5ygrcgjcgjcgjcgjcg0jZY7Ci+tN/LlQd2QEBAQEBAQEBAQEEFdWRwxumkcGxsF3E38gAA0kkkAAaSSAEGsgSVEjamdpa1hvTQG36nc2yW2gzEeZgJA0kkhdPerIYypqL+TcVohWVjJIrRCGOzMy1DDJXwyyW2upa2IYJHWjLBIB1oI0GQgeIBY6o714nubQM5qPhTyU/wKqVYzlpOEdyNR8CCoZx0nCO5Go+BAOcVL37+RqPgQUOzipeEdyNR8CCN2cVLwjuRqPgQRuzipeEdyU/wII3ZxUvCO5Kf4EEbs4qThDyU/wII3ZxUnCHkpvhTIRuzipOFPJzfCmQjdnFScKeTm+FTlIjdnFScL/wDOb4UykzRuzipOF/6S/CmUmaN2cVJwv/SX4Uykzadsm5XgkpI2skxOFS1xGF40bXIN0eMJlJm+hFAICAgICAgICAghq6qOKN8sj2sjjaXPc4gBrRrJKDlldnoZqyOd0RNDDcQxkHbA46OqC3v7XAaRcNJ1OJC1tZp09Hy9XanoS9GH6z+bZ9uft825NqmOY2Rrg5jgHNcDcOB1WW3DiSsKmov5FaIVWMsitEIWFbVtY0vcTYW1AkuJNmtaBpc4kgADSSQFbwQryHk18Ek7Hi00m1Tzi4OGWRrnFtxrwjCy/wDAscTmvLPRFJQvIioSvIiqpTk6FAgkKkW8hUi2kUoW8iC3eVKFu9SLZ6lCCRShbvUi2egt3lShqmf3YzP57fYeq1+C1Pi+g8s5ZbCWxtYZaiQExxNIHWggF73HQyMXFz5gHGwWBkYwTVztL6iOPeZDCDh8RfKTj8uFvkQe3q/DH8jB8KDzFWeGemCL3INYy3ndlGnqHwNkpntDGOu+nfe7r3HWSgbi1716bcxGTr9G9GU4uiqqasspy8M1oNkHKX/p8jN0yxa3/wAeLof+Ox/V/T9UjdkOv3WUh+7mH+Qprn/Hiif9O/3f0/VnMhbIsb3tiqYtoc42bK1+OEncDyQDGT4wR/FqWe3fpr7vNzMZ0Vfw0aU/ap9Y+cf/AFvKzOYhq6lkUb5ZHtZHG0ve5xADWjSSSg4/nXnLJXSAAOZRxuvFGbgyuGqSUf1DDq1nrtDdC/f0vs0+D1vRXRUWYi9ej7XlHp7z7/t8WCnnawYnGw3N8+Ra3g7MzNc5QgyNnc+CU3BNK89ewaTGe/Z499u75de3h8TlOjV4OH0r0Ppx1tn73nHr8Pf9/j49Cjq2SMbIxwcx4xNcDcOB3l04eRla1lU1jS9xs0a9Z0k2AAGkkkgADWSrKtgzTzadibW1TbSDTTQGx6nBHy37hmIPkaDYabk4qqs2SmnJoOylK8ZWkDZZmDqeAkRzTRgnr9JDHC50Ln4u9XbmNGcnSwdi3cpmaoz72HpA8656v1ur6Rc+rG39rhHJ0acDh5/l4zzZilpb65qv12u6VYasfiNrhHJmp6Ow0/y8Z5pZ6UjVPWeu13SqsdIYja4RyWno7DbPGebHz7YNVRW+u1vSK8Y7EbXCOSk9H4fZ4zzY+Wea/ZNZ65WdIrxjb+1wjkpqGH2eM81Amm8JrPW6zpFGvX9rhHI1DD7PGeaoSS+EVfrdX0ia9iNrhHJOoYfZ4zze3fw9X63V9Iq6/iNrhHJbs/DbPGeb3C7hqr1ur6RRr+I2uEck9nYbZ4zzVbUeGqvWqvpFHaGJ2uEck9nYbY4zzein/wDLU+tVfSKO0cTtcI5J7NwuxxnmrZRg/vKj1qr6RO0cTt8I5J7NwuxxnmuI8msOt9R61V9IpjpDE7fCOSs9HYbY4zzXDMjQ7pn9arOkVo6QxO1wjkrPR+G2OM80eT8lU73vadu6027Jq+kWWcbiIjPS/ZijBYeZy0eM82K2RMjQRUkb2CTEahrTinqHi2CQ6nvI3Na2MJirtyuYqqz7mrjcJZt0RNFOU5+/u6tkucP2yscQX1bzIDvU4JEDBvAMsbasT3ndXXiHHzXnVbfGpyRm96qbv/imRmGrb40yM3N88spxitlve+CPcv3N/eufi8oqj4PV9AU1TZry2vlDAnLMfeu/pzrT0oeg6qr1VR5XiOvE3yi4/op0oRNuuPBfMLXC4Ic06N8FWyYKq8u6XUtjTKTpKV0DyS6lftbSTcuhIDo7ndtpZ9gLpWqtKmJl4rH2Is36qafDxj4SwOyllNz546IH9VGxtRKNx8rnHagfE3AXW33NPcrDiq5iNGPN0ugsLTcuTerjup8Pj9Pm0momDGl51D+p3AtHweomZrnKGsVdU57i4nybwG8FXxZ+6iMoWb3q8Q1662WzYzgkp5BHZz4ZXhpjaC5wkcbAxNGkuJI60a/Lr3sNemJ0Z8HmelsFRVE3qO6fP3+v7u25qZtOxNrKptpB11NAbHqcEfLfuGYjig2Gm5O5VVm89FOTclRZxHZYhc3K2Ig4ZKSFzTuHC+VrgDvjRxhvrnY+Puz8XU6Pq7qoYeiXJqdelnqJa9TZoSVSrC8sVUrJDFLFTa1eGOVIRKtqhKsKqysKqysKEwrCqsliRK8iVoVlcvfZpO8FemM5Y6pyhi8zpS99Q7c22w8zW3/rdbd+Mopj2aeHnOap919nfkiSrjipYheXGZ7DXtcYwOPplb6VsdHU53Jn2a3SdWVuI9+bYMluLIhTn5VKTSuGq20nADbeLQ1w8TgV36fB5+fFd7apyRmbcmRmbamQ5Zn1Levm+jEP/mFzMbH24+D1v+n6srFf+XyhgdsWpk73WGNMk9Ynpa58ZxNPlG4fKFMdylc01xlLtOw450kFTUlpa2SVkTdN8W1NJcR4ryEfZK6NiPsPGdK1ROJmInwiI+fzYjZEpy3KL3G9poY3tO4cOJjgPJhaftjfWHE098S6PQd2Ioro884n5fJoecU1sDPFiP4D3rUq9HobE+NTAPekQmutFpJDQC5ziGta0Euc4mwDQNJJOiwWSmmZnKGlevU0UzVVOUO6bGGx4KQNrKpodXOHWM0FtI0jSAdRkINi7c1DRcu37duKI93k8ZjKsRV6Ux4Q6MsjTEGqbIOanV0LHRlraunJdCXaGva62ONxtoDrA33C1p0i4OK9ai5Toyy2bs2q9KHJI2ujkMMrXRTt+VHIMLx4wO6b/E24O4Vwr9mu3P2o5PQ2L9FyM6Z5s9RLSqb1CSqVYXliqlZIYpYqfWrwxyoDgmRmqDxvqMpTnCoSt31GjKdKFW3t300JTpw9FSzfUdXUnrKXvVjN9R1VSetpVNyhGN1TFmpE3qPVWcvQN1uHpCyU4aufJiqxVuPNicr50h7drhBc46OtBP4Lcs4SaZzr7mlexkVRlR3tgzQiEELInXdUSXdtTAXyvc46bMbpNr69Q1kgKtymu/c+xGa9uqjD2v8A2Tk6rmfkKSLHUzgCpmaGBgIcKeEG4ZcaC8k3cRovYC4aCevhrEWaMvPzcXFYib9el5eSHOjNqR8nVdMW7cQGzxOOFlS1uhrg7uJWjQDqcAGnU1zdqmrJqzGbVJKl7DhkgqInbofDLYeR7QWO+y4rLpUseUvDXs3SR5WvH4hM4MpUHKsI1yAeW4TOPUylzzOiOSasnkijkkj/AFYDmRve0kRNvpAstDE0TVXnD0HROJt2rUxXVETn8oYl1DUDXBMPLFJzLX6qr0dbX7G3G9Q2mmJsIpSTqGB9z5rKOqq9DX7G3G9tOaux5X1j24on09Pfr5ZWljsP/jjdZzj47W8e4ctGHmfvNHE9MU0xla759fKOf7PoHI+TIqaCKmhbhiibhaNZ3ySd1xJJJ3SSVuPOzMzOcsfnZm62siAuGzxEuheRcAn5TXb7XWF/IDrAVaqYqjKWWxfqs1xXS4Lnhkmshmdt1NLG1oAD8JfE4adIkb1uk30Eg6rgLRrsVxPg9ThelMPVRlNWU+k82GybkypqXBtPBLMSbdYwlo+k/wCS0eMkBKbNU+Sb/SNiiM9KJ+He7ZsbbHDaIirqcMlaR1gGllK0ixDT3Uh1F24NA0XLty3biiHm8XjKsRV390eUOhrI0xAQEFtX5PgmbgmiilZ3sjGPb6HAhByGegdQONPPdkcRwQzOvtc0I0RnbDoD7WBadIIOsWJ8/jMHciuaqYzie/uejwONt1W4pqnKY7u9a1GWKXwmDlY+dacWLuzO6W9OIs7cb4YuoypT8PDyjOdXixd2Z3SxzftbUb4Y2bKEF/20XHZzrJFm5szuY5v2tqN8IurIOGi47OdT1V3ZndKOttbUb4eiqp+Gi47OdR1d3ZndKess7Ub4eiopuGi5RnOmhe2Z3SdZZ2o3wq2+l4WLlGc6jQvbM7pTp2NqN8GOk4WHjs50yv7M7pM8PtU74P8A8XCQcePnT+J9Kt0n8N6074VsZQd/TcaLnTPE+lXEywvrTvhdwjJ47um48XOn8TPlVuk/ho86d8MzkzJwqf1NI1r3vBZtjRiigB0F73jrdF74b3NrDxZ7GGvXK40omI882viMVZt0TozEz5ZOx5JyTT00YigijjaAB1jGNxWFruwgXPjXfedXyD//2Q=="/>
          <p:cNvSpPr>
            <a:spLocks noChangeAspect="1" noChangeArrowheads="1"/>
          </p:cNvSpPr>
          <p:nvPr/>
        </p:nvSpPr>
        <p:spPr bwMode="auto">
          <a:xfrm>
            <a:off x="155575" y="-2011363"/>
            <a:ext cx="57150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184747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doktora.by/sites/doktora.by/files/doktor_0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15308"/>
            <a:ext cx="187772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filesrv\Birimler\Akilci_Ilac\AKILCI İLAÇ ORTAK 1-\KAMPANYA-TANITIM\TANITIM\SLOGAN-LOGO-MASKOT\SLOGAN-LOGO YÜKSEK ÇÖZÜNÜRLÜK\kurum_logo\kurum logo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5321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4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dirty="0" smtClean="0">
                <a:solidFill>
                  <a:srgbClr val="FF0000"/>
                </a:solidFill>
              </a:rPr>
              <a:t>  İlaç </a:t>
            </a:r>
            <a:r>
              <a:rPr lang="tr-TR" sz="3000" dirty="0">
                <a:solidFill>
                  <a:srgbClr val="FF0000"/>
                </a:solidFill>
              </a:rPr>
              <a:t>Kullanımında Dikkat Edilmesi Gerekenler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2000" dirty="0" smtClean="0"/>
              <a:t>İlaç, doktorun gerekli görmesi halinde reçetelenir ve yalnızca eczaneden alınır.</a:t>
            </a:r>
            <a:endParaRPr lang="tr-TR" sz="2000" dirty="0"/>
          </a:p>
          <a:p>
            <a:endParaRPr lang="tr-TR" dirty="0"/>
          </a:p>
        </p:txBody>
      </p:sp>
      <p:sp>
        <p:nvSpPr>
          <p:cNvPr id="5" name="AutoShape 2" descr="data:image/jpeg;base64,/9j/4AAQSkZJRgABAQAAAQABAAD/2wCEAAkGBxQTEhQUExQVFRQWFxcZFRgWFxgVFxwXHhYYGhgWFRUYHiggGBolHBcVITEiJSkrLi4uFx8zODMsQygtLisBCgoKDg0OGxAQGywlICUsLCwsLCwtLywsLC8tLC8sLCwsNywsLCwsLCwsLCwsLCwsLCwsLCwsLCwsLCwsLCwsLP/AABEIAM4A9AMBIgACEQEDEQH/xAAcAAACAwEBAQEAAAAAAAAAAAAABgQFBwMCAQj/xABIEAACAQMCAwUEBgYIBAYDAAABAgMABBESIQUTMQYiQVFhBzJxgRRCUnKRoSNigpKxwRUkM1ODosLRCENjsiU0dLPS8ERUo//EABoBAAIDAQEAAAAAAAAAAAAAAAAEAQIDBQb/xAAuEQACAQIEBAUEAgMAAAAAAAAAAQIDEQQSITEFQVFhEyJx4fAUgZHBMqFCsdH/2gAMAwEAAhEDEQA/ANxooooAKKKKACiiigAooooAKKKy3tX7QbmS8ksOGhA0e09y41iNvrBE6FgcDfOTkY2zQBp09wqDLsqjzYhR+JpR417UOGWx0tcrI/2YAZjny1L3QfiRWbX3Y2KRllvbi4uZc7l3PeO50Ig3Vep0g7Y6gCrrh/C1jGIo47dfJEUyfFn6Z+TfGouTYs4fa+suTDZSlfOaWGA/IMxzU6z9qkP/AORbXEK+Mi6LiJR5u8LEr+FQEUj6zH1J/wBsCoHEfozgrK0PTB1GInB++DRcLGtwzK6hkYMrAFWUggg7ggjqK91+eJeLX/CHjSyuElhuHblQOoKKxI9zfuqS3gwG/Snzsp7TpHuIrTiFt9FmkAEcgbMUkn2QCO7k7DvNuQPGpINLooooAKKKRe1XtLht5GtraN7u7GQY4/cQ/wDVk6DB6gZx0OKhtJXYJXHkmlHjvtM4Zakq9yruOqxAynPkSmVB9CRWV3x4pxLTJdyxrCWP9VVnjiK9NzGSWBO4yx28d6sYeCKowLazx5aPH4laSq4+nB2WoxDDykrvQYV9u3DtWOXdAfa5aY/DmZ/Kmrs52/4fekLBcLzD0jfMbk+Sq+NX7OaRYUUd0oiEjoANJ89JwM/MA+lKfafsXG+poVSPVu2FyVYEd5Au+CurK+YGBnrlT4lCUrSVv7LSwrSunc/RtFYF2Y7ccUsO5cp9Mt1AIIYNJy/7yGTrIoG5ByRtnSN62bsz2kt7+ETW0gdejDoyt4q69VP5HqMjeujGcZK8XcWcWty3oooqxAUUUUAFFFFABRRRQAUUUUAFFFFABRRRQBVdqeMLZ2k9y2P0UbMAfFuiL82Kj51knYeyEVqsjHMs458znqS/eGT6A/jqPjTL/wAQVwV4VpGf0k8SYHjs74P7n5UpcJsrmCB0uDDy9DgkHCRxBGKqGY5yrMRgjGnB1ZGDDJQzQDOHI3I2z1CnfHoemfX4CuKytJ7h0p9vALN6oDsF/WIOfAYwSrXl9xGSBByJopJz+jWKHmERdSZHZgFJVgMYXHXIzs4dnuG3JhjE6cuTHfBKbHyQRZGkdBnfA3zWbqRW7LqEnsjl9AjPvLrPnJmT8NWcfKu6xgdAB8AKsp+DMVIWXSxGzaNQB88E71B/oe6YhS8US7ZddUrnbfQjKqofInX92qePT6l/Bn0KSVg19HGVQBInlU90uXyEzgbqoDsN+pJ+zUbt5woz2jFCVkhPNQjrlQSQD1BxnGPECni24HCiFFXdjlnbvSF8Y1lzvqA6eAAwMDakngXaJLiJxL+jkQtHLkER6xsSjnbB64zkZ+ZmlVVS9uRFSk4Wuaj2J4z9MsLa4JBaSNdeOnMHdkx+2rVeVnPsDmLcIQH6ksqj4atX8WNaNW5iJftM7bjh0KrGC93PlbdAM97Ya29AWGB1Y7eZGcdn+zxjtTG8jB5SWndD32Y+8us52HQkbk5IIzRfzvxDi13cq+mK3/q0DBQxyMhmXPqXOfKQVM7NRuqOruzaXIj1YJEa4RMkAA5CaicdWNcjiFdvyRe1rjuGp/5PmWsUYVQo6KAB8AMCvVFFcYdI97aiRcZKkEMrDqrDof4gjxBI8a+WsvNjBYaW6MPFXHUD4HcHxGD41JqLKNMqt4PlG+8AWRvTYOPXK+VWTurEMrH4eV5gTV3iZVUN7pwA4h1bIyt3h4HmEHbcLcPFJeFXMN9FjlykLPGoIjlXqSqn+zbGTpO6N0yM07OcF/EqVkHwKkED1Ol/xFQuM8JSeKWHwlBdPJZRjvD4kqcePf8AM05h8S6c039zGrSzRsjaOH3qTRRyxtqjkVXQ+akZFSKyr/h74u0llNaue/ay4APUI+SB8nWStVr0RzAooooAKKKKACiiigAooooAKKKKACiiigDKvbtcA/0bb41GS6D6QdJITC+8Pd/tev8AtXDiVnzreSMqNTIwXWQ4DFSAxOD0O+cUu+0S8N5xaR1K8nh2hCrqXMkmWd1SMdThX3JCgQ5JAyat/p0Uq3Eb6eZAxjcFAxDHaNljbrqJGF88rv1NXJXsWSdrjHwXiFxPaRyoYZJXchySREoV2RzGFGXAKbAkZye8K9zzX8bDEUNyhPVGNs67eKyF1ff9YfCuFtELe2s0nlaN4kVTHFtzGWMAqUQFmC7E6SBkb7bVWcb4vYvkTW0jDpkGND+PNVq5qi29FoPuSS1epbT8Uvh7nD8/euol/gDU0XVyIgzQRiQndRP3FHgWkMY/AKfnVF2PvrFFuPo7SosSq0yyyO6IuGIYFmZRsDnBztv0qDC3CpJ42dJXugdSwztPNKpMYfvQu7LkKw88HbqNjJra3z8k5tL3+fga7biRLgM9vpK/Um1PryMKFKjIxq32Ow232VuL27Q3sw5IaOZOdG6EIVZQiTKzEggk6H7vXWT1zUrjt9clT/UYpIPESo7gr45VUYrt+oah9s+Owy8P56OQTFOY9MhAJVlhfBUgSKHZcHodj41pRi4zXfQyqyUovsMHsGixwiM/bkmb/OV/007cavOTbzy/3cUj/uoW/lS57JeUOFWiRuj6YwXCMG0u5LsrY6Nljsd6sPaCf/DL/wD9LP8A+01dASMk9ncOmxiPi5dmPmdZGT8lFSez7MCVc5JDafuhtaZ9dE8YP3TUXsMsi2MKyroJRmjO3ejLnDD4E9PIqfrCrDiI5ciyDoACfAaVyj5/YkDf4QrzVa/izi+bfsdWH8IstKKKKUNQrhejuE/ZKt+6wY/kDXeuV2MxuPNW/gamO4PY+HaUeqNn9llx/wBzVHJwqf8ATlC/IsYxn9l1NSpPfX4N/FaiT+7cejBvmIoyP4CrxIZWezm9+jdoZ4OiXKtt4F9ImB/KQftVvVfn9rbPHOHkZBNwckdcLFE2D6YJ+VfoCvS4WWajF9jlVlabQUUUVuZhRRRQAUUUUAFFFFABRRRQAUUUUAYBPxFIuL8WtX7qXLZY6tJIWKR9CkHOp2dRgbkFgN8VbczmzW91IhHKK/SmUDQkkJlS4EzjbCsYnAzvgEZAJrrw6BR2n4kSRkQppHj3ktyWHw/1UycI4dDHG9qVjMjRq1xoXSJNYaMyN5s3LbJJzsaRrTUZscpRcooqu1nCmmmglaOCW2BwzGCS4ljjI1M6xo+mYMyoPcOnOcEA0t8Y4le296ILSe0ktGxy+csC6RoywmiiVZFwQ2AFye6BknFM3YzslaWokSR9TrIyqskjKgTYowh1aSWGGLY6k4xuKZrtLJFLSGCNQN21rHgfeBBH41aKSVtysm277ETs7IXt45GtxbvIoZ48AEHfGrYeG+CMjOKqbq8Ed3JJLIkKlxbidwDHGghjm/SdO+7uygsQo0L54b72e4bDK0txFNdPC7ssKm5uNACdx2AL5Opw5GfDTjFdOBWAW+uoDPMyGOGcK0neLPrib9IAHZQsEQHe2yc5rCMVnZtKTyJijwDiN99KuXa/inii18iJJbaV7nvHlqscJymV3LYXBxtsQL3jnCkuOIQxOimGONSVwNJzI0rgr0I1QQA+fMpyfgMR+tcA+lzcfwMhB+YNZbxnipgm4xLzWlNtDFawudOrVMSW1aQF1KwwSANohnJ3OzV3eKt76GKelm7jL7B7JdPELpAFjnuSsSgAKETUVKjwH6XH7NPHbyIvw2+Ubk20+Pjy2xUP2X8L+jcLtIyMMYw7A9dUhMhB9Rqx8qZbiEOjI26spUj0IwadQqZBaKrcGs5s4MESEHOPqmJ1J8t8480HlXW7jyM4zg5x1yMEMMeOVLD50vdkb0Cwm4dIcyw3RiKKC2qLnAyasDup/agk7dB40w2hwNPih0/LHdP7pHzzXnsastT5sdSi7xPlnsNBOSu2fNfqN65HU+YNd658vGMdR0+H2fh/sK9RyBs48NiPEHyI8KReupseq43h7jeo0j4t3R+ZFdqrOM8RjiMKyMFEknj5Ipf/ALlQfOpgm3ZEN2RODZkI+yv5sen+QfiK4JFqSUjbmFsfDSEB+BCg/OokTFVjWXuvcuS4z0OgsIgR5Kip64PnUm44iqzwwfWkDnbGAqLnf4kjHwNXytOy+W3IuuZBspFHGLFun9alU58zaRAfxUVulfmztlw2cSGWFyGhYXMY0jOrYSaG8SnLjbBH1vTFbV7O+2ScTthKF0SLgSpkHB37y/qkhsZ32PxPfwMo+Ckmc7EJ52xpooopwwCiiigAooooAKKKKACiiigAooqt4zx+2tV1XM8UQ8NbgMfur1Y+gBoAoO0/s3s72f6Q3NhuCBmWCTQ5wukE5BGQMDOM4FIfs8geHinErd5pJzEEVXkYs5RWbGSSemv86hQcbu+MXc0P0u4t4pXcWaxAwoYlV2MsrY1SAKqZXO7SdVFM/BOwMPCWhlSSSV5WMM0jYVcOupCEHT9JGijJJzJ1rGvZwaNaLtNDVNCrjDqrDyYBh+Bqsl5UUsUUUEfNfUe6iqERRvI7AbDUUUDqS3oSO1lZstxcSHGmTlaN98KhBBHgMkn9o1yvNUDSTJFLcvKyAJGIwURUOF1Oy9zOs9ScyHauauh0Htci2U8VkFjkWSMSOzNK7B4jM2WfMmruZIOMhQSdhk1F4si3LpPyXaG1EkocAxyyvoZRHBkq2nctqyASI8ZGSLWz4hcyQpOlm7o6hlEcsRkGfB0coFIOQRqJBBrhadow1z9Gkt54ZtIbDhJFCnONbwu4TOk41Yz+FaOE4+ZozU4S8tyVa2MTqrq8zK6hlzcTspUjIOGkI3BrOrvhX07i54dDEFtYpIJJyoAQJHEe5pGOpkKfFs42rSbqaK0t2cgJDBGTgeCqNlX8AAPhVb7ErHNnJfPjnX00krnyVZHVU+AIc/tVthU5SbZliGopJGiAYr5I4AJOwAJPwFeqru0UEklrcJDjmvDKsedhrKELk+G5FPCZ+fPZ2HaSW4eMhbhpCJNS4ZtYOgJ1BGJTnx+W7rOhDB1GdsMB1K9Rj9YEkj4sPEUu9gO9YInuvE8inI3Vw5bBHwYAjyJq6vuLxwLqnPL3A3BIJJ+q2MHxPmACSBXm8U5Try01vY6lJKNNE1WDDKnY9CP/AL+VUvEL+BZVW5DRSHupIC6K33ZoyNv1Wxg+HQmzu7TWraGMbno6YznwJB2f51XRWZe6kM6qw5CKm+pdy4m0g+7nuA+hFY08urfuXlfY68NuHYKgcNsZCzd9hGzNyVbSQNRGd/JPXNcf6Ila5Nw8qFkULCAh0qD75ZSc5PodvM9K78C4ZHBz1jUKplBAGdhyYtt/XUfnVpRKeWTy8+3UFG61K69haZCmrkzJhkde8AcEBhkd5SNSkEDqfQ1KjRW3ZFD4GrpkH0bqR5GvNxAdayKTlVZSvgysVJ/aBQY+JHjke5Iw6ggkHGVcdRnxGeo6bHY1VvRfLFrHP3tUb9QMhvEg5AceGobg/wCzYpZ9l/Ff6L4o1vNgR3elQw2CvrYRnH2dWtPmDTDDIW0swxJG5jfHQ6sDu/qnMT+mMeFI3tIhzBDN0ZZ50GPIyuVP+TP7VP4Co4VMvJ+4tiI5o36H6goqHwe55sEMh6vGjn9pQf51MrunPCiiigAooooAKKoO1XbKz4eubmUKxGVjXvSN91BvjbqcD1pPi7V8V4kP/D7UWdu3S5ut2IIHeijxg7HY4ZduooA0e8voohmWRIx5uyoPxY0l9qPaxw+1jYxzLcy4OiOE6wT4apB3VGeu+cdAar+FeyS21ma+klvp2OWaViqZ9EByfgWI26Cmq47K2rQNbpDHFExXWIkRNShwzISB0bBU+OGO461TOibGcdiYL7jSyTXl9dQRq4Cw24FurKyK4IcblcMOoOxBzvWh8F7G2VqdUNunM6mR8yyk+J5kmWHyNVav9CuGGrWpXXKB3QZLm7iht8qM4CJHy19FpyqrbJREntA08UhUExpIA2BqGvQMBuoBCnI9B5V74hZLNG0TglWGNjgg5yrKfqsCAQfAgGpFfaqSIXYrjjXdtG8oCzaEaRR0IYZSRf1WAPwIYeFXxpZfhrRHEZCSwtIsZI7pjLkrHIB1Rk0HzBwR0q14ZxlJW5Z7k6rqeI+8FyBrU9HQkjDD4bEEBGrTs7rYaw2JVRZXuihe5lVpkNk9w645ktufo8cjaQcusjrl8YzpMg6d7wFt2WVuVq5S26HpAIyhRsnWXZgDIxP1sAHrvnNXVVnH+Nx2set92YhIowQGkkJwqLn1IyegG9VzOXlRvlUfMyNxvhH05/op3iWJ5JR0y5BW2Q48NQeT4xL50u2vDr7gyi4sNV5w2QCR7Zv7WMMA2pCBk/EDx3XbVWkdnuGGCI6yGmkYyTMOhkOBhf1FUKi+OEGd8134aca4/wC7cgfcbvpgeQDaP2DT9JZI2EKks8rkLsj20tOIpqt5BqA78TYWVfvL4j1GR60w1m3bf2ZQ3Ba5tCbW9GWR4yUV33PeA91jv3lwd8nNHsz9pkF1BFDdTLHeKNDCTucwg4DKx2LHbK9c52rdO5kKz2v0bjXEYBkJLpuEHh3sFyPLvOR+z6VPuIlaQK6hlKNgHcZ6OCOmSrY+GvzNfPbJby21/bcRSN3hEXJuCoyANTEFvLOvYnbKAZr7w/iEVwmuF1ceY6qf1l6g+hrh8RpSjVzrZnQw004ZehG4MxjLW7ajygOW5BIaI50Zb7a4KkeOnPjtPmXowGSufiVONQH4A/FRUeTJI35coGBnvIw8sbaxtnqGHpnf0tw6sFkUDOyspOkn7JDAaGPgMkHHWkJau4wtFY9hgHz9WTGD4asYG/6y4x931FSK4IqtqAwV3DIR0br0Puk9cH0Pxg2PElfPJcTqpAZQQJk3IwwbGeh64PdPvGoytk3sWtcIBpdl8D31Hlk98fDPe+LmvMV8jPoyQ+CdLKyEgYyRqAyBkdM9areL8SUMdDjUpSEkdFeaSMZ1dNSKpYj1XPWpjCTdiHJLUnSTd0sBkNKgHr+kRM/DIJ+AzSV20R7gW1pCpeWS4uNKjrtNIi/Absc9MKTTfczkRgwIrhABENWlWONIIPiqg+HXPpmj2QWol4tfSyHL2yCKMHA952DyAeGSrH/FNP4CnmqX6a/r9i+IlaNupr3BbQw28ETEFo4o0JHQlUCkjPhtU2iiu6c8KKKKACvjMACTsBua+1W9pJStpcsOqwSkfERsaAMz7G8HXiU03GbhAWMw+iJjurDEQupl+u5AYb9CuR4Y1elX2W6f6JstPTlf5tTav82aZYmAJXxUD9050n8iP2axk9SyPanIBG4PQj+VfaporkWyTqwYpAGlQKMtyTqbSo8ShEihR9VU86oPavxB4reBlbETTBZSGKAgoxTU6g9wsB12O2TQldklzxxrWIyzXDBtfI7gBZ/0MjSRaUTvNiRi3l5+NSeG9oYbhHaAl3VS3LIMUh8hpkx1O2rpk9axKC+d9KoEQszoAMzMGXOO4gAwdJ3yfDzqy4Nw67t5or0qYggikkE7aJnj1aLhUg6qgSTWcgDKLgE9NHT0KZjZeEXvOiRyNL6V5iHYpJpBZGU7ggnx8MHxqRcTrGjO7BUUFmY7AKBkknyAr68QzkbNjGfHHkfMddvWly9WW5vI4HjZLe30zyn6kz6j9HVCDuisjuwIyGRBuNzkXK+6MvNZ5gFM2ZIkxhljUIml/N8aGbyMunfGTScekRwYti+NzuGjDZ7wKkEMcbbjzPkWX2kW0ht4poTiWCeIjOcMkjiKRHxvpxIGP3AfCkLtDC1s4ljUzSzn9P3tAwoUCRQchFUYXHU5G5xWFbMotx3IwtKk8VFVb2fT21ONmJbYx6ry6aMuEl1ylvfOlGGoHThmQHGNsnwphe3jjurQsjSvJOmt3LzMqJ3w2Wzy0EohJxhckE0qRTSXMscUkCcjmR80l9WRpEiroKjbUUB6jqK0HsTwpxcXDSlZI0jEVvnLOEkJeVJSfePciAO+VAySc1TDZmry3G+KRgsRGNO6VttbbvqPFUfEpjHdwmJDI8gEdwqkDTACzJO7HbuOXAXILc2TAOnaO3HnW9Xh4Q8wxmYTOe5yA2nKjq8oPdIOBtqz9WmCCELnHicsT1J82PidgPgABsKaFSk7YrhbaUf8m8tm/Zd/o7H5LOx+VLvEvZjw+8CvI2HDzIHgKx6sSSARuDqDSR4K56nlnIwMBy49bNJbTIgBkaN+Xn+8xlP8wWlHtD2sisJHtlTnTs7XCgqRHEHOrMjfaLGQgDr5jbN4Jydo7lZNRV2UHEOIXvAAFmJ4hw18onM2kjbBxGzHOVI23yCBsF6HOrfhQM8lwAYNZZkiidgIw24USDBOPkKY+NcWlun1zvr+yvRFHkidB8ep8SahV06WFS/nqIVcS3pDQtuF8UjWIQzKxGMEtqmVs9dQYswz5HIHnVhFNFHGVDxtDuAGcAgHfR3zgjrjJGBt4Us0UhV4HSlJuMmr8t/cYp8UqRVpJP8AolTcY1yqIYmlZSCrCWHmaQwLRnTITKhXV16bZz1q7u+DxTkSaWjfOc96Nskb6ihVj8mwceNLsEpR1dfeXOPEYOxBHkas37QyY2VAfM6iPwyP40jieEV4yXgarrez+93/AKG6PEKUovxNH6XI92I4gUad4dTEMWinJkx4LKW5h+T9PDepfDpo44O9Koi/5SJGkeVwDgRHU2onPXB8wOppJFLOZHJeQ/WbwH2UHRV9B8819xTMOCOUFnnrz0T+PuYS4mlJ5Y6E+LiqhjIltiQjGuaTW4HkPewP1QwFVvA+OPw3iIvj+kimJS5AGCFZgSVA8iqkfDGd810rxLGGBVhkEYI9K6NPh1GmnkWvVu4pLG1ZNZtuh+kradZEV0YMjqGVhuCpGQQfEEEV0rGPY/2v+jyf0XcsdJObORvEHfkk/HOn1yPFRWz0o007McTTV0FFFFQSFKXtP459GsXVV1zXP9Xgj+1JICv5Ak/EAbZptrN4VHEOOySHvQcMQIgPum5kyWceqgY9CimobsBZ+zfhctlb/QZmDNCA6MoIBjkyxAz1Ky81fhpO2rFW/GcpLayqcDm8qQeDRyqQB8RKsJB+8PE1X3dvcRXZaMGRZdTRay2iOXQOZBIyhikMiorq2O7JGeupVPPtDALyQwuWFvCyFgrMjSTDDga1wVSPMZBU5L56aO9hOSirs0jFydkXHHLlIVWeRlRYzhixAHLbAcZPlhXx1PLx40q3XFgvD540ikmWPItXUJoddQa1MepwX0kxoCAdRjyM5FTzbxhFMgWNthq1a267KJXGps4HXc5qolv4SHtLdJGPebIL6Uk16+9IQ7RuHIYKVOMdMCsVXb2Rv4CX8mL9r2znWedJorqAcwMpmZljQSYMcZNvFnPvBcnfGM5qztrVbiSNmjw2tkkk5JhLxTRSQFCJGMrDLq2WAB0gjpVXdm4JCX3LQyM8jlHXU7xMFtgiFo3EX18L3iy7ldRWrDsaf0hfEqx8wB+YsFuBIGB/skBl15A/tWzhvGnac8y5ClSGXY0q5v0hgM07BERA0jHoNt/ic7AdSTiulkzFAzAqzd4qeq56IcbZAwDjxzVbxay+lWs0IwHywTVuFkSTXCW9MrGfhVlYXYljWQAjUN1PVW6MjfrKwKn1BrJqxZHHjUOu3mUdSjafvAZX8wKzHisgknkXqqxov72tj/lKVrdZBLamOe5DbHnEY69xVVI/mY1Rv2qTxjtTOjwqlmxal0T/AOfs5RRFC7LgksGUdBlVUAH5r+daF2Bu1ntFuFUqszu4DDDYB5Yz8RHn50gTShFLMcKoJJ8gBkmtK7IWBgsraJhh1iTWPJyNTD5MSKywLbzfYb43TgpQkt9f0zpx/hvNjDLhZ4cvbyEZ0SAHr4lGHdZfFSfQ177PcU+lW0NwEaMSoHCtgkA9Nx1yNx6EVy7RzkRCJCVluDyYyOq6lJeQeHcjDvvsSoHjVjbQLGiogCoihVA6BQAAB8ABXQOIQ+0HF0tIHncEhQMKOrMThUGfEkgZ8OvhWA3ly8lxLPM2qSdgW2wqkDCIvjpC4UZ+yPOtD9rPFm5kVqpwoTmyepLFYxn00yH5jyrPXXI/+9RuK6mDopRz8zn4qreWTkeqKKKeEwooooAKKKKACiiigAooooArePWfMiJGzp3kI65G5APr/HFbP7GO1U1/YlrjBkhk5WvxcBFIZv1u9gnxxWVU9/8ADumm0u0+zdMP/wCaD+VIYyOqkPYWWjRrFFFFJjZ5dsAk+AzWe+xcauHtcH37q4nmkP6xfT+Hd/M0/wBzIFRmY4UKST6AZJrGvZR9Nh4X4aJXZ7EZIYuhLPBICMBJRG4B3xluhK1WWxKNipJSGfmyhGAje4uGZiAXQAqqpGpGDl1kJLZx5bjDZwniCXEMc8RzHKoZT44I6EeBHQjzBpa4BMXidj43F3j7v0ubT/lxSeIdojOHV5FS3ZFOebiV57uQghRNIqxINPTlxqq6WwARpI8SDV4biNcIjxppx3Bpzp+yEB7vh4fKq/jXAI5S8kzPINPdillZLYEDbUiYDAncltXU+gr3wm/tgnKgaNgMjFrGeWu5/uwVU/E+FLN3Q0tGVHaC90NPPEjODAscwe2kYBFaQgxl9CyZ5jArqxsp8N6fhd4XvXSW1MVwCkEasonkeNIGbAmQ6ElxNGzMSAFIGeppo4mZY4HSC3Ex5bBhNIxMgWMKQSqvrdlAGGKk/jUfsbwmSW4kM0jBIUUJyudEzmbvSc8zO0+oCKHDFlbB8iKaw8rMWrrQvuxJmDXaTsHkWSAu6Z0GT6HAsoQnwDoTjb3ugzV1p5UhP/LlIz+rKcAH4PsPvY66zUqCFUUKihVGwVQAB8AK+yIGBBGQRgj0rdu7FkrI9VnfbKDTduQP7RI3J9cGM/lGv40+WshyY2OWXG56sp91vjsQfUHYAikvt7bzSXdstuiv3JBOS2gRgtGY2bYk9JcKBn4UviYZqbQ9w+sqVdSe2tyis7PnTQxHo8qavEFF/SOp9CiMvzrWqzjh3AbqK4imEkBEZY6ND75Rk9/VtgMT7tM1/wBoJY4ZX+js0iozIsR5qs4B0r0V9zj6vzrLC2hCzeptxKp41XNHZKxMtI+ZcyTH3YwYYfxBncfFgienJPnVpVPwDiUJijjFxDJKiqJAsiluZgayy+8CWJO4B3q0up1jRpHOERSzHyUDJP4CnDmGL9v5i/ELjP1SiL8BGv8AqL/jVBXW8uWlkeRvedmc/FiTj865V36ccsFE405ZpNnjVg48+nx8R/P8a91znTI9RuPiOn+3wJr2DnceNWKn2iiipICiiigAooooAKKKKCQp09gE/e4lF9mZHx6NzB/pFJdX3sXu+Xxe6hPSaEOPvIV/kz/hSmLXlT7jOFfmZutFFFc8fM+9t/aA2vDXRDh7luSD5KQTIf3QV/bph4fYxG2hh5UiRxCHQrBlYGIqyHKk75QZ333Bzmqr2xcPhl4VcmUDMS6428VkBAXB9c6f2q+9je0EY4baPcTKGFvGZGc4+qO87HbpgkmqTJR44rxyDhlvcSQq0+GeZokdAsZZgHyx/slaTJ0nLFnfSMAheHY4N9Bti3vNErt95++35sap+JIlys10wSW3uL2GMFW1Kba3bBaQe66cyGRwd+7I2+DgN6KAAAAABgAbADwAHlSWJeiQ3hVq2V3GbW2IElykbBCNPMGsBicLoQ5Bck4GBqOwHhVdwvjWu7e0ginMiqXPP0xQovcOlSoZgcSx93SSNQzjwv7mMspAbQ31WABKn7QDAjPxFJq604zZNGzcoGWB8762aPW7s2e9lzEuANjER0GBnRipOzNK8siuhhsbK4eVll0RILl43WDK61NsJRIZThgSxCnSAdutNPDuGxQKVhjVAWLNgbsxxl3Y7uxwMsSScV6uyFVn8u+fPC4z89IxUinFFLYTcm9wooqJxLiCQqCxUM7aI1ZgutyCQoz6AnbwBqQKTtndyR8p7cxrMjjLzELCImIVklPU6jowq76kU5HjCe+EVuJMtJJIRp1gxvLM+ygqRlcnAxjuqPALUniKxgc+ZscrVIz5KjGgh9Q8V0+Bz7q+Qqo4DCt1InEH1HMeLZG6Rq2dThfB2BC58lO+GACc6mf0HKdPJ6lhLw6FMTTZd0wdbFz3uncjBwMnYKo8QNzU21mZgS0bR77BipJHnhWOPga4piWTV1SJiF8jINmb107qP1tXkK5X807NotxGuPfllyyrtnCRKQZG6ZyygZG53Ax3Ndj3xHhMc3eIAkAwJAAWA8jkYZf1TkfDrSD261wxxwyKql5E0SRKVSQAgyIVyeU3Q4JYFc4PUDS0BwMnJxucYyfPHhSB7T70GS1gABI1zMfsjHLX8Sz/ALpprBNutGPcUxtOHhufMUqKKK9UedCuVt7o9Mj8CR/Kutc4h1+8f9/51HMDpRRRUkBRRRQAUUUUAFFFFABUbg/EvovFrO5J7gcRP4YVhpJPngSZ/ZqTS/2pizCzeUgPy0hf41jiFemzag7TR+s6Kpuxd08vD7OSQ6ne3hZ2PUsY1JJ9SaK5R0xT9qkn0qay4Up/81JzLjHUW8XeI9NRU4PnHV/xbgaNA1rAVhWRCpTSGjEWyvpiOy4DYGkr3mBOcYpA7d8a/o/tFbXMis8UlsI+4NTDLOp0r4kNpOPENWn8OjOpncYldVLD7K5fRHn9XfPmxY+NZz3JRWdp7dY4odCqiLOMqoCjvJInQbbs6/jVDY8RW21RzNphxqhc50qPrQs3QaTgrnHdbA9ymztPamS1lVRlwA6DzeNhIg+bIB86Up7rERkTvdzUu5AO2RuASB8AaXqRUtzOVWVKopRPfF+1MUYURHmvIyohRWeJSxCh5JFGkKCRtnJ6eoqeJTCCW0fcqt1DqY9cHmmWRvDoxcn0NQ4BMZoRJM0nMZmI08pNKFXDRxHJ0q6xrqYktzSegGbm7sIrpFhkAaORgzZ6ctCHZs/VGlcavNx51EIKD0K1cRKrONx9vZdLRZ6M+hs9MMrY/FlQfOo/Z+YmBVbOqItExPUmNims/eCh/gwqA0DycPg95nVLSXxLM0bRSkeZJ0EeuasE4Yuq5DhXinwWVtwSYxHIGU7aSqR/HLVsME93ABJIAAJJJwAB1JPgKRrS7iv7g3BDaYwUt0dWUGJm3mKsMOJGRSp3AEaHYkirD2hCRooIlZY4pZ1E7upZOWqs4icAjuSMqxnJAIbTvqAMSC4ZrpdWnUVWNFjcydWLSyvgDQgCJgtjfbO4rKq9Mq3NqSV8zLD+jTcSoG2giYOw/vJRuieqKcOfMhB4MKoOIcZ+gx/RWUm5jiiWMhHaFi5MULtIoxGGdTkPg7EDVsToaKAMDYUq8WtVN9IJACs9tCEyT3jFLOXA8ivOiORv3s+FVlTjGHoWjUcp+p7Zlt4fFhGvxZj/ADdj+JavnC4mjhUSka+80mD3QzMXYAn6oLEA+QqkHCrqecCOcS2lvIjOrhdbyqzHlCYDDcsiNtx1wC2QcHapjN/VCl2nMQ6+VAZVxlcpI0ZyAV1AYOk6tycYOHhSdu5t4sdexK7OdqoL4v8ARtTqnvsV0AE+6MNuc79BtjfqKQu1nERPeSMuCqARhh+qSSPXvM/y0+dSu3E0bOwNu1vcmIxwhwEf6OT3pu4SN2GhVO6gSEgahhY4fbqiBVGBucfE5xv8cfKuxw7C5ZeK+mhy8fic0fDRJooorsHKCvERzn4n8jj+VE0oVSzHAG5r5AuFAPXG/wAfH86jmHI6UUUVJAUUUUAFFFFABRRRQAVVcZj1W0vxY/hJn+VWtQbtc28nrG5+eCapNXTXZl4OzT7o3/2dNnhdj/6aEfggH8qK4ey+TVwmyP8A0VH4ZH8qK451hXv7Nb/tGM7xcNhQt5GdiXQfLUp+MdaCXxMB9qMn9xhn/wBwUgeyk4u+MrJ/5j6YWfPihMnLx6e9j0Ip54vKI1WY7LE2XPlGQVdiT0VdQc+kdZS3LInUjSW3JkaHoFYmIdMxHddA8QoYJ+x6imjj6z8ktbbyoyuEJAEgU5aEk7LrXUAT0JBqs4BbpNBy2VZ7TH6Hmg81MMVNvNG42eIjSGzq2wRlSzUauilSGdWFbjDJDquXcKVj5Ss2NKl3G5+LcvPotXHDeASPaTk6o3uIuRAGU6oYGGkO6nB5hzzGG2yopwVJqRbdk0+nK7M0kMEatBHJ39MrMy6yx3kKrH3S2SNZOT4ReM+0FO9HZI1xK2RHIO7bjGdczznu8pMHvDIJRh4GiMSlOll1YwdkL3nWVu4AHcCkA5wyExsM/FTXWHjKSMVgDT4OGaPHKByQQZjhSQQQVQsw8RS/wTmSRFNImhOtsRgw2eljr0G4k/SXCYPvRpoYZDDwpksrjUo0yKVAwBbplB4aQ5ypx020/KtVDqa3OD8YiyyGZS4yGjgUzup6EMFVj+KioH0ixTYu8Q8Q1w1t8+U0iEfJRV+9qGG8Yb0lbVv547wqq4jxGWFxGkEjDAJaFbeNBv01TzLkj0U1ZJIgg3LWj4MXEZYcHfRdLID6ET8wAfDBqJdXtqE/S3wu417x5i20xGAQWRbVUkU4z3gDgE1ZniwGebLMmPtzWSgfNGBxSt2z7aQR2srW08U8gXCr9NjdskgArDEWMmCQdO2wO9FkBI7P+0SzuJFtYEaGNUfDYWKHCNpKxybaY9PezgHBGADtTXKqlNSCeZeqrbuIF+KvrTWD5l2FYDwYJcwNdcvmPbfpHDMAF0gs6r0Hew75AyC43JArTuIcbvbWwWa5Q3E2rvJHdcpkVmOkuYY1AwNIO5yTQl0BsTe2y4u7ndzo2HMdpHUctTp1uSfzPWqyvXE+INPNPJN1fSW640iNY8BvEgJv6nOBnFQ7ac+64wQBhsjD+q/7etdinpFJnKnrJtEqiiitDMgX8XMPL3CgaiemW30AeeMFj8FqcrZAPnvXKcKO+31A2PQHrt57UWikRoG94KoPxwM/nVUtSz2O1FFFWKhRRRQAUUUUAFFFFABUecfo3Hkr/wACR+RFSKgcTuAkcx8kyPicqPzAqsnZXLRV2bd7GmJ4NZ5+zIPkJpAPyoqX7L7MxcJslIwTCr/vkyf6qK4x1xb7TY4ZxiK/bu2t6gguW+qkoA5cjeABCqPQK58a0N0DKQQGVhgg7ggjceoIrnxrhMV1A8E6B45BhgfyIPgQcEHwIrKeHdlON2czW9lfwtbrgxLcamwm+Fxy20YwR3SB47dBSUbkpmidm7omPlPq1R5VS3vFFOAH3OZE2RtzkgMNnFXBNZ3cdmOOSFib60iZtOoxRH3gCAwLLs2Dp1DBIAB6Cq/jvYDjdxbmJ+KpIGOGRkMSlcfWkjUsw/VIxUZGTct+H+0K3uJZgkscCK/LM88sKABVyeXC0mpyWZwDjT497BWvN5Dwy1jhEd1DmSQyAki5aWR2BMwhjIR5chdMjKVjxsBvS1B7KuK4AN5aRgDpHFkD0H6MV6T2NXpyTxJUJ68uIjPxKsuaFmXJfn2JeTq/x7l83G4SwYrHKw6yXk/0lwR0eO0tVkjQnr3eVXyftxEMGW+lYjqlvBFaoeu2LotJ+DiqGT2ESP8A2nE3b4wk/mZqsLX2IogA/pC4A8kVU/mam0+q+fcPL3+fY9y+0G3UHl2002fC4mlkX8AsqD5YqivO2l47Hl5t0PRbaGBMD9aWYsx+IVfhTIvsVg8b6+P+Io/01Ii9itgPelvJPvzD/SgqcvVv+iM3RIQrvjM8mRKWkVh3hPdSOp/wccv8MVE/pkJtzbZF6aVAH8XwfwrUovY5wodYHf700v8ApYVY2/sx4UmMWUZx9ou/46mOfnVPApvdX9W2X8eotnb0SR+d1itEEgM65kxqKIuRjchO62gHO4Gx6dNqlcR7QQuhVXdsjCrHGqb+G+kEYPka/SFv2O4ehyllagjx5Eefx05q3ht0TZVVfugD+FaOMXZtbGalJXSe5+WouMRSIMShH7p7wwMjqCM4IPxqUsCsCoZWj+qAd1OdtLA9B4eX5D9FcX7MWdzvcW0Mp6amjUt8nxqHyNLcvsh4Q2T9FIz5TTD8BrwKbWKfNCjwy5MyUA/Guc86pjWyrnpqIGfhmtXb2OcM+qsyfdmf+ZNQLn2GcPc5514P8SM/90ZP51p9ZpsVWE13Mwik5rZH9mp6ke+w6Yz9UHfPiQPLeZWgH2Mxj3L+6H3tD/yFRJvY3P8AU4mceTWyn8w/8qmOLjzTKvCy5WEqimuT2QX493iETfeg0/wzUceyXin/AO5bfuN/8Kt9XDoyv0s+wuUUyp7KOKY3urTP3XP+gV0j9kPED71/Cvnph1fxxR9XDuH0s+wrUU5xexq4+vxM48Qtso/zcz+VWEHsYh/5t7ePv9RkjH4aTUPGR6Mn6SXUzw1Fm4lEnvSIPTUCfwG9bFbeyPha4LwvMR4yzSt+IDAH8KYeG9krG3OYbSBG+0I11fvEZ/OqPGPki6wnVn5+s5ZZ8fRrW4uM9CkTaPm5GBVvw72W8RvJ0+lRi1tu7zBzEdyoJOFCE945xvgDrvjB/QlFYTrznozeFGENUeYowoCqMAAAAeAGwFfK90Vian//2Q=="/>
          <p:cNvSpPr>
            <a:spLocks noChangeAspect="1" noChangeArrowheads="1"/>
          </p:cNvSpPr>
          <p:nvPr/>
        </p:nvSpPr>
        <p:spPr bwMode="auto">
          <a:xfrm>
            <a:off x="155575" y="-2484438"/>
            <a:ext cx="614362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45024"/>
            <a:ext cx="232410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3688" y="3068960"/>
            <a:ext cx="233394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6" descr="data:image/jpeg;base64,/9j/4AAQSkZJRgABAQAAAQABAAD/2wCEAAkGBxAIChAHBxEQCAgIDQ0HBwcIDQ8IDQgNFBEiFiAdExMkHSggGBolGxMTIj0hJTUuLi4zFx83ODYsQystLjcBCgoKDQwNGg8QGTQcHxw3NS8rLDQ3Ny4tMTUtNzcsLSssLC0sLC8rKy0sKywsLCwsLCwsLCwvLDgrLCwsKywsK//AABEIAOEA4QMBEQACEQEDEQH/xAAcAAEBAAIDAQEAAAAAAAAAAAAABwYIAQIDBAX/xABGEAABAgIEBg8FBgUFAAAAAAAAAQMCBAUXVJMHNVNxs9EREhMUFjdRc4SRlbG00tMGFSExUjNhcnSBlCIkMjSyI0FCg8H/xAAbAQEAAwEBAQEAAAAAAAAAAAAABAUGAwEHAv/EADgRAQABAQIHDwMFAQEAAAAAAAABAgNRBAUREhSh8BMVFjI0NUJEUlNxkaLB0TOB4SExQWGxBiL/2gAMAwEAAhEDEQA/ALgeAAAAAAAAAAAAAAAAAAAAAAAAAAAAAAAAAAEz9r/b6co+l3KFohpp3e+5t7DjTk06/HE2kf8ACiRJ8NiL5fcpFtbeqmvNphocAxTg9tg2721Uxl8IiP4/l+dw8pyxp2fN+Y/O7W12qUjevFnfeqPg4eU5Y07Pm/MN2trtUm9eLO+9UfBw8pyxp2fN+YbtbXapN68Wd96o+Dh5TljTs+b8w3a2u1Sb14s771R8HDynLGnZ835hu1tdqk3rxZ33qj4OHlOWNOz5vzDdra7VJvXizvvVHwcPKcsadnzfmG7W12qTevFnfeqPg4eU5Y07Pm/MN2trtUm9eLO99UfBw8pyxp2fN+YbtbXapN68Wd96o+Dh5TljTs+b8w3W27OqTevFnfeqPg4eU5Y07Pm/MN2trtUm9eLO+9UfBw8pyxp2fN+YbtbXapN68Wd96o+Dh5TljTs+b8w3a27OqTevFnfeqPg4eU5Y07Pm/MN2tuzqk3rxZ33qj4OHlOWNOz5vzDdra7VJvXizvvVHwcPKcsadnzfmG7W12qTevFnfeqPg4eU5Y07Pm/MN2trtUm9eLO+9UfBw8pyxp2fN+YbrbdnVJvXizvvVHwcPKcsadnzfmG7W12qTevFnfeqPg4eU5Y07Pm/MN2trtUm9eLO+9UfBw8pyxp2fN+YbtbXapN68Wd96o+Dh5TljTs+b8w3a2u1Sb14s771R8HDynLGnZ835hu1tdqk3rxZ3vqj4OHlOWNOz5vzDdra7VJvXizvfVHw5lsI9JszbLFKS7TLUw5A3E1HLvycccKxbXZhVYv8AbZ5FEYRaZYiY/d5XibA6rGuuytJmaYy/vE/4rhMZcAASKY4wukNeCQh9Y2uamjmSdukrpMZYAAAAAAAAAAAAAAAAAAAAAAAAAACWYWcb0bnTTwkTCOPS0mJeS2/h7SqZLZsAASKY4wukNeCQh9Y2uamjmSdukrpMZYAAAAAAAAAAAAAAAAAAAAAAAAAACWYWcb0bnTTQkTCOPS0mJeS2/h7SqZLZsAASKY4wukNeCQh9Y2uamjmSdukrpMZYAAAAAAAAAAAAAAAAAAAAAAAAAACWYWcb0bnTTQkTCOPS0mJeS2/h7SqZLZsAASKY4wukNeCQh9Y2uamjmSdukrpMZYAAAIXhcgSKn49siL/oMfFU+4gYRMxaNpiGmmcE/WP5lhe5Q8idRwzpXWZTcblDyJ1DOkzKbjcoeROoZ0mZTdBuUPInUM6TMpuNyh5E6hnSZlN0G5Q8idQzpMym6DcoeROoZ0mZTdBuUPInUM6TMpuNzh5E6hnSZlNxuUPInUM6TMpuNzh5E6hnSZlNxucPInUM6TMpuNzh5E6hnSZlNxuUPInUM6TMpuZzgcgRKci2qIn8m/8AFE2P+cBIwaZmtRf9BTTGCxMR/PtK3k5jgAAAlmFnG9G5000JEwjj0tJiXktv4e0qmS2bAAEimOMLpDXgkIfWNrmpo5knbpK6TGWAAACGYW8fR8wx3FfhP1G2xDyP7yw04LoAAAAAAAAAAAAAAAzjA7jxfyb/APnASMG46i/6HksePtK2k9jAAAAlmFnG9G5000JEwjj0tJiXktv4e0qmS2bAAEimOMLpDXgkIfWNrmpo5knbpK6TGWAAACGYW8fR8wx3FfhP1G2xDyP7yw04LoAAAAAAAAAAAAAAAzjA7jxfyb/+cBIwbjqL/oeSx4+0raT2MAAACWYWcb0bnTTQkTCOPS0uJeS2/h7SqZLZoAASKY4wukNeCQh9Y2uamjmSdukrpMZYAAAIZhbx9HzDHcV+E/UbbEPI/vLDTgugAAAAddsnKnWDKbZOVOsGU2ycqdYMptk5U6wZYNsnKnWDKbZOVOsGU2ycqdYMptk5U6wZTbJyp1gys5wOKi05FsfH+Tf+X44CRgvHUP8A0HJY8faVuJ7GgAABLMLON6NzppoSJhHHpaTEvJbfw9pVMls2AAJFMcYXSGvBIQ+sbXNTRzJO3SV0mMsAAAEMwt4+j5hjuK/CfqNtiHkf3lhpwXQAAAcRfL9FPJG0Mr9jB+CDuLiHzCrjS9Q8AAAAAAAAAAAAAASzCzjejc6aaEiYRx6WkxLyW38PaVTJbNgACRTHGF0hrwSEPrG1zU0cyTt0ldJjLAAABDMLePo+YY7ivwn6jbYh5H95YacF0AAAHEXy/QSNoZX7GDm4O4t4fMKuNL1DwAAAAAAAAAAAAABLMLON6NzppoSJhHHpaTEvJbfw9pVMls2AAJFMcYXSGvBIQ+sbXNTRzJO3SV0mMsAAAEMwt4+j5hjuK/CfqNtiHkf3lhpwXQAAAcRfJcwGy0rScujUCK+z8IIEVN2b5M5bZ0XvmlVlaZZ/8z5PX3nL5dm+b1jOi95uVp2Z8j3nL5dm+b1jOi83K07M+R7zl8uzfN6xnRebladmfI95y+XZvm9YzovNytOzPke85fLs3zesZ0Xm5WnZnyPecvl2b5vWM6LzcrTsz5HvOXy7N83rGdF5uVp2Z8j3pL5dm+b1jOi83K07M+T6z1zAAAABLMLON6Nzpp4SJhHHpaTEvJbfw9pVMls2AAJFMcYXSGvBIQ+sbXNTRzJO3SV0mMsAAAEMwt4+j5hjuK/CfqNtiHkf3lhpwXQAAAAONhOQfoGwg/QNhB+gbCD9A2EH6BsIP0DYQfoGwg/Qd2kTbw/jh7z2MmWH4tfp1eEtoy2fMgAAAASzCzjejc6aaEiYRx6WkxLyW38PaVTJbNgACRTHGF0hrwSEPrG1zU0cyTt0ldJjLAAABDMLePo+YY7ivwn6jbYh5H95YacF0AAAAAAAAAAAAAA7M/1w/jh7z2P3hztfp1eE/wCNoy3fMw8AAAAlmFnG9G5000JEwjj0tJiXktv4e0qmS2bAAEimOMLpDXgkIfWNrmpo5knbpK6TGWAAACGYW8fR8wx3FfhP1G2xDyP7yw04LoAAAAAAAAAAAAAB2Z/rh/HD3nsfvDna/Tq8J/xtGW75mHgAAAEsws43o3OmmhImEcelpMS8lt/D2lUyWzYAAkUxxhdIa8EhD6xtc1NHMk7dJXSYywAAAQzC3j6PmGO4r8J+o22IeR/eWGnBdAAAAAyaHB/SsSJFDKKsMSJFCu+ZRNlF/wCw7aPaXKmcd4FH6Z2qXNXtLWNf3Mp6h7o9pcb94F2tUlXtLWNf3Mp6g0e0uN+8C7WqSr2lrGv7mU9QaPaXG/eBdrVJV7S1jX9zKeoNHtLjfvAu1qkq9payL+5lPUGj2lxv3gXa1SVe0tY1/cynqDR7S437wLtapKvaWsa/uZT1Bo9pcb94F2tUuzeD6lkihiWUXYSKGJf5mU+SLzgjB7TL+z8WmOsDmiYir94ulfCwYgAAAAEsws43o3OmmhImEcelpMS8lt/D2lUyWzYAAkUxxhdIa8EhD6xtc1NHMk7dJXSYywAAAQzC3j6PmGO4r8J+o22IeR/eWGnBdAAABxF8v0EjaGV+xg5uDuLeHzCrjS9Q8AAAAAAAAAAAAAASzCzjejc6aaEiYRx6WkxLyW38PaVTJbNgACRTHGF0hrwSEPrG1zU0cyTt0ldJjLAAABDMLePo+YY7ivwn6jbYh5H95YacF0AAAHEXy/QSNoZX7GDm4O4t4fMKuNL1DwAAAAAAAAAAAAABLMLON6NzppoSJhHHpaTEvJbfw9pVMls2AAJFMcYXSGvBIQ+sbXNTRzJO3SV0mMsAAAEMwt4+j5hjuK/CfqNtiHkf3lhpwXQAAAcRfL9BI2hlfsYObg7i3h8wq40vUPAAAAAAAAAAAAAAEsws43o3OmmhImEcelpMS8lt/D2lUyWzYAAkUxxhdIa8EhD6xtc1NHMk7dJXSYywAAAQzC3j6PmGO4r8J+o22IeR/eWGnBdAAABwvx+AGct4U6QghSBIJXYgRIE2WXfkic4SNJr/AKUU/wDP4LP81ecfDtWtSP0Sly76g0mv+jg9gt9XnHwVrUj9Epcu+oNJr/o4PYLfV5x8Fa1I/RKXLvqDSa/6OD2C31ecfBWtSP0Sly76g0mv+jg9gt9XnHwVrUj9Epcu+oNJr/o4PYLfV5x8Fa1I/RKXLvqDSa/6OD2C31ecfBWtSP0Sly76g0mv+jg9gt9XnHwVrUj9Epcu+oNJr/o4PYLfV5x8PeQwoUg/MtS8cErtHnW2Y9qy6iokUSJ8P4/vPYwmuZiHK2xDg1FnVVEz+kTP7x/H2WQnMiAAAEsws43o3OmmhImEcelpMS8lt/D2lUyWzYAAkUxxhdIa8EhD6xtc1NHMk7dJXSYywAAAQzC3j6PmGO4r8J+o22IeR/eWGnBdAAAAAAAAAAAAAAAH10P/AHsv+YY0iH6p40OGE/Qr8J/xs0Wr5sAAAEsws43o3OmmhImEcelpMS8lt/D2lUyWzYAAkUxxhdIa8EhD6xtc1NHMk7dJXSYywAAAQzC3j6PmGO4r8J+o22IeR/eWGnBdAAAAAAAAAAAAAAAH10R/ey/5hjSIfqnjQ4YV9Cvwn/GzRavmwAAASzCzjejc6aaEiYRx6WkxLyS38PaVTJbNgACRTHGF0hrwSEPrG1zU0cyTt0ldJjLAAABDMLePo+YY7ivwn6jbYh5H95YacF0AAAAAAAAAAAAAAAfXRH97L/mGNIh+qeNDhhX0K/Cf8bNFq+bAAABLMLON6NzppoSJhHHpaTEvJbfw9pVMls2AAJFMcYXSGvBIQ+sbXNTRzJO3SV0mMsAAAE99tMH71PUjFSbD7UvBG22yjTsEccWzCn3Ea1sJrqy5V7i/HFOCWO5TRl/XL+78OqKZtTF24c9Fm9O4R0d3Pn+CqKZtTF24NFm84R0d3Pn+CqKZtTF24NFm84R0d3Pn+CqKZtTF24NFm84R0d3Pn+CqKZtTF24NFm84R0d3Pn+CqKZtTF24NFm84R0d3Pn+CqKZtTF24NFm84R0d3Pn+CqKZtTF24NFm84R0d3Pn+CqKZtTF24NFm84R0d3Pn+CqKZtTF24NFm84R0d3Pn+CqKZtTF24NFm84R0d3Pn+CqKZtTF24NFm84R0d3Pn+CqKZtTF24NFm84R0d3Pn+CqKZtTF24NFm84R0d3Pn+HrJYKZiXfbmIplmJGHW31hRtxFiSGJF/8PacGmJicr8Wv/QUWlnVRuc/rEx+96skxlwAAAlmFnG1G5000JEwjj0tLiXktv4e0qmS2aAAEimOMLpDXgkIfWNrmpo5knbpK6TGWAAAAAAAAAAAAAAAAAAAAAAAAAAAlmFnG9G5008JEwjj0tJiXktv4e0qmS2bAAEimOMLpDXgkIfWNrmpo5knbpK6TGWAAAAAAAAAAAAAAAAAAAAAAAAAAAlmFnG9G5000JEwjj0tJiXktv4e0qmS2bAAEU9qKRShvbNylZiCKNthxmYhbTYgV6FZWGD+FV+/Z6lINpVmW2dLYYDYThOKtypnJM5f9yshrfl7K9etnTS6bkHg5bduNZW/L2V69bGl03HBy27cayt+Xsr162NLpuODlt241lb8vZXr1saXTccHLbtxrK35eyvXrY0um44OW3bjWVvy9levWxpdNxwctu3Gsrfl7K9etjS6bjg5bduNZW/L2V69bGl03HBy27cayt+Xsr162NLpuODlt241lb8vZXr1saXTccHLbtxrK35eyvXrY0um44OW3bjWVvy9levWxpdNxwctu3Gsrfl7K9etjS6bjg5bduNZW/L2V69bGl03HBy27cayt+Xsr162NLpuODlt241lb8vZXr1saXTccHLbtxrK35eyvXrY0um44OW3bjWVvy9levWxpdNxwctu3Gsrfl7K9etjS6bjg5bduNZW/L2V69bGl03HBy27cayt+Xsr162NLpuODlt241lb8vZXr1saXTccHLbtxrK35eyvXrY0um44OW3bjWVvy9levWxpdNxwctu3GtivtP7Uwe01JyTss1HLrLuNsbm5FC4rixOovw2MxxrtYtK6ciywXF9WBYNbRXVE50fx/USuhYMWAAPF2WbeXbPQQOxImwiuQQxqiDI9iqY/aXTeDOSauoNR5kh7n1Xm8Gck1dQahkgz6rzeDOSauoNQyQZ9V5vBnJNXUGoZIM+q83gzkmrqDUMkGfVebwZyTV1BqGSDPqvN4M5Jq6g1DJBn1Xm8Gck1dQahkgz6rzeDOSauoNQyQZ9V5vBnJNXUGoZIM+q83gzkmrqDUMkGfVebwZyTV1BqGSDPqvN4M5Jq6g1DJBn1Xm8Gck1dQahkgz6rzeDOSauoNQyQZ9V5vBnJNXUGoZIM+q83gzkmrqDUMkGfVe53gzkmrqDUMkGfVe43gzkmrqDUMkGfVebwZyTV1BqGSDPqvN4M5Jq6g1DJBn1Xm8Gck1dQahkgz6rzeDOSauoNQyQZ9V5vBnJNXUGoZIM+q92gk2oIkjbbbgjh+MMcDcMKw5l2D3JBNdU/y9w/IAAAAA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435" y="2646168"/>
            <a:ext cx="783530" cy="78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\\filesrv\Birimler\Akilci_Ilac\AKILCI İLAÇ ORTAK 1-\KAMPANYA-TANITIM\TANITIM\SLOGAN-LOGO-MASKOT\SLOGAN-LOGO YÜKSEK ÇÖZÜNÜRLÜK\kurum_logo\kurum logo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5321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52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dirty="0" smtClean="0">
                <a:solidFill>
                  <a:srgbClr val="FF0000"/>
                </a:solidFill>
              </a:rPr>
              <a:t>  İlaç Kullanımında </a:t>
            </a:r>
            <a:r>
              <a:rPr lang="tr-TR" sz="3000" dirty="0">
                <a:solidFill>
                  <a:srgbClr val="FF0000"/>
                </a:solidFill>
              </a:rPr>
              <a:t>Dikkat Edilmesi Gerekenler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tr-TR" sz="2000" dirty="0" smtClean="0">
                <a:solidFill>
                  <a:prstClr val="black"/>
                </a:solidFill>
              </a:rPr>
              <a:t>Etkili </a:t>
            </a:r>
            <a:r>
              <a:rPr lang="tr-TR" sz="2000" dirty="0">
                <a:solidFill>
                  <a:prstClr val="black"/>
                </a:solidFill>
              </a:rPr>
              <a:t>bir tedavi için ilaçların doğru şekilde kullanılması gereklidir. </a:t>
            </a:r>
            <a:endParaRPr lang="tr-TR" sz="2000" dirty="0" smtClean="0">
              <a:solidFill>
                <a:prstClr val="black"/>
              </a:solidFill>
            </a:endParaRPr>
          </a:p>
          <a:p>
            <a:pPr algn="just"/>
            <a:r>
              <a:rPr lang="tr-TR" sz="2000" dirty="0" smtClean="0"/>
              <a:t>Doktorun </a:t>
            </a:r>
            <a:r>
              <a:rPr lang="tr-TR" sz="2000" dirty="0" smtClean="0"/>
              <a:t>reçete ettiği ilaçlar, </a:t>
            </a:r>
            <a:r>
              <a:rPr lang="tr-TR" sz="2000" dirty="0" smtClean="0"/>
              <a:t>eczacının önerdiği </a:t>
            </a:r>
            <a:r>
              <a:rPr lang="tr-TR" sz="2000" dirty="0"/>
              <a:t>şekilde </a:t>
            </a:r>
            <a:r>
              <a:rPr lang="tr-TR" sz="2000" dirty="0" smtClean="0"/>
              <a:t>kullanılmalıdır.</a:t>
            </a:r>
            <a:endParaRPr lang="tr-TR" sz="2000" dirty="0"/>
          </a:p>
          <a:p>
            <a:pPr lvl="0" algn="just"/>
            <a:endParaRPr lang="tr-TR" sz="2400" dirty="0">
              <a:solidFill>
                <a:prstClr val="black"/>
              </a:solidFill>
            </a:endParaRPr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259228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\\filesrv\Birimler\Akilci_Ilac\AKILCI İLAÇ ORTAK 1-\KAMPANYA-TANITIM\TANITIM\SLOGAN-LOGO-MASKOT\SLOGAN-LOGO YÜKSEK ÇÖZÜNÜRLÜK\kurum_logo\kurum 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5321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77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dirty="0" smtClean="0">
                <a:solidFill>
                  <a:srgbClr val="FF0000"/>
                </a:solidFill>
              </a:rPr>
              <a:t>  İlaç </a:t>
            </a:r>
            <a:r>
              <a:rPr lang="tr-TR" sz="3000" dirty="0">
                <a:solidFill>
                  <a:srgbClr val="FF0000"/>
                </a:solidFill>
              </a:rPr>
              <a:t>Kullanımında Dikkat Edilmesi Gerekenler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tr-TR" sz="2000" dirty="0"/>
              <a:t>Hasta olunduğunda</a:t>
            </a:r>
            <a:r>
              <a:rPr lang="tr-TR" sz="2000" dirty="0" smtClean="0">
                <a:solidFill>
                  <a:prstClr val="black"/>
                </a:solidFill>
              </a:rPr>
              <a:t> </a:t>
            </a:r>
            <a:r>
              <a:rPr lang="tr-TR" sz="2000" dirty="0">
                <a:solidFill>
                  <a:prstClr val="black"/>
                </a:solidFill>
              </a:rPr>
              <a:t>yalnızca </a:t>
            </a:r>
            <a:r>
              <a:rPr lang="tr-TR" sz="2000" dirty="0" smtClean="0">
                <a:solidFill>
                  <a:prstClr val="black"/>
                </a:solidFill>
              </a:rPr>
              <a:t>doktorun reçete ettiği ilaçlar kullanılmalıdır.</a:t>
            </a:r>
          </a:p>
          <a:p>
            <a:pPr algn="just"/>
            <a:r>
              <a:rPr lang="tr-TR" sz="2000" dirty="0" smtClean="0"/>
              <a:t>Doktorun ve eczacının </a:t>
            </a:r>
            <a:r>
              <a:rPr lang="tr-TR" sz="2000" dirty="0"/>
              <a:t>bilgisi dışında hareket </a:t>
            </a:r>
            <a:r>
              <a:rPr lang="tr-TR" sz="2000" dirty="0" smtClean="0"/>
              <a:t>edilmemeli</a:t>
            </a:r>
            <a:r>
              <a:rPr lang="tr-TR" sz="2000" dirty="0"/>
              <a:t>, başkalarının </a:t>
            </a:r>
            <a:r>
              <a:rPr lang="tr-TR" sz="2000" dirty="0" smtClean="0"/>
              <a:t>ilaçları </a:t>
            </a:r>
            <a:r>
              <a:rPr lang="tr-TR" sz="2000" dirty="0"/>
              <a:t>asla </a:t>
            </a:r>
            <a:r>
              <a:rPr lang="tr-TR" sz="2000" dirty="0" smtClean="0"/>
              <a:t>kullanılmamalıdır. </a:t>
            </a:r>
            <a:endParaRPr lang="tr-TR" sz="2000" dirty="0"/>
          </a:p>
          <a:p>
            <a:pPr lvl="0" algn="just"/>
            <a:endParaRPr lang="tr-TR" sz="24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73016"/>
            <a:ext cx="252028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\\filesrv\Birimler\Akilci_Ilac\AKILCI İLAÇ ORTAK 1-\KAMPANYA-TANITIM\TANITIM\SLOGAN-LOGO-MASKOT\SLOGAN-LOGO YÜKSEK ÇÖZÜNÜRLÜK\kurum_logo\kurum 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5321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90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517" y="4149080"/>
            <a:ext cx="1431459" cy="186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dirty="0" smtClean="0">
                <a:solidFill>
                  <a:srgbClr val="FF0000"/>
                </a:solidFill>
              </a:rPr>
              <a:t>  İlaç </a:t>
            </a:r>
            <a:r>
              <a:rPr lang="tr-TR" sz="3000" dirty="0">
                <a:solidFill>
                  <a:srgbClr val="FF0000"/>
                </a:solidFill>
              </a:rPr>
              <a:t>Kullanımında Dikkat Edilmesi Gerekenler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2000" dirty="0" smtClean="0"/>
              <a:t>İlaç ancak doğru miktarda kullanıldığında etkilidir. </a:t>
            </a:r>
          </a:p>
          <a:p>
            <a:pPr algn="just"/>
            <a:r>
              <a:rPr lang="tr-TR" sz="2000" dirty="0" smtClean="0"/>
              <a:t>Eksik miktarda </a:t>
            </a:r>
            <a:r>
              <a:rPr lang="tr-TR" sz="2000" dirty="0"/>
              <a:t>ilaç alınması tedavi sağlamazken, fazla miktarda ilaç alınması </a:t>
            </a:r>
            <a:r>
              <a:rPr lang="tr-TR" sz="2000" dirty="0" smtClean="0"/>
              <a:t>da zararlı etkilere neden olabilir</a:t>
            </a:r>
            <a:r>
              <a:rPr lang="tr-TR" sz="2000" dirty="0"/>
              <a:t>. </a:t>
            </a:r>
          </a:p>
          <a:p>
            <a:endParaRPr lang="tr-TR" dirty="0"/>
          </a:p>
        </p:txBody>
      </p:sp>
      <p:cxnSp>
        <p:nvCxnSpPr>
          <p:cNvPr id="8" name="Düz Bağlayıcı 7"/>
          <p:cNvCxnSpPr/>
          <p:nvPr/>
        </p:nvCxnSpPr>
        <p:spPr>
          <a:xfrm>
            <a:off x="3707904" y="3573016"/>
            <a:ext cx="1656184" cy="21602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1.bp.blogspot.com/-3ivt2TwIEWM/UkZoJbKZ-SI/AAAAAAABGz0/26MUl6wpnhk/s1600/ANT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12876"/>
            <a:ext cx="154834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filesrv\Birimler\Akilci_Ilac\AKILCI İLAÇ ORTAK 1-\KAMPANYA-TANITIM\TANITIM\SLOGAN-LOGO-MASKOT\SLOGAN-LOGO YÜKSEK ÇÖZÜNÜRLÜK\kurum_logo\kurum logo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5321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88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3422</TotalTime>
  <Words>850</Words>
  <Application>Microsoft Office PowerPoint</Application>
  <PresentationFormat>Ekran Gösterisi (4:3)</PresentationFormat>
  <Paragraphs>97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Ofis Teması</vt:lpstr>
      <vt:lpstr>Ortaokul Öğrencileri İçin  Akılcı İlaç Kullanımı</vt:lpstr>
      <vt:lpstr>İlaç Nedir</vt:lpstr>
      <vt:lpstr>Akılcı İlaç Kullanımı Nedir?</vt:lpstr>
      <vt:lpstr>Akılcı İlaç Kullanımı Konusunda  Bize Düşen Görevler</vt:lpstr>
      <vt:lpstr>  İlaç Kullanımında Dikkat Edilmesi Gerekenler</vt:lpstr>
      <vt:lpstr>  İlaç Kullanımında Dikkat Edilmesi Gerekenler</vt:lpstr>
      <vt:lpstr>  İlaç Kullanımında Dikkat Edilmesi Gerekenler</vt:lpstr>
      <vt:lpstr>  İlaç Kullanımında Dikkat Edilmesi Gerekenler</vt:lpstr>
      <vt:lpstr>  İlaç Kullanımında Dikkat Edilmesi Gerekenler</vt:lpstr>
      <vt:lpstr>  İlaç Kullanımında Dikkat Edilmesi Gerekenler</vt:lpstr>
      <vt:lpstr>  İlaç Kullanımında Dikkat Edilmesi Gerekenler</vt:lpstr>
      <vt:lpstr>  İlaç Kullanımında Dikkat Edilmesi Gerekenler</vt:lpstr>
      <vt:lpstr>  İlaç Kullanımında Dikkat Edilmesi Gerekenler</vt:lpstr>
      <vt:lpstr>  İlaç Kullanımında Dikkat Edilmesi Gerekenler</vt:lpstr>
      <vt:lpstr>  İlaç Kullanımında Dikkat Edilmesi Gerekenler</vt:lpstr>
      <vt:lpstr>  İlaç Kullanımında Dikkat Edilmesi Gerekenler</vt:lpstr>
      <vt:lpstr>  İlaç Kullanımında Dikkat Edilmesi Gerekenler</vt:lpstr>
      <vt:lpstr>  İlaç Kullanımında Dikkat Edilmesi Gerekenler</vt:lpstr>
      <vt:lpstr>  İlaç Kullanımında Dikkat Edilmesi Gerekenler</vt:lpstr>
      <vt:lpstr>  İlaç Kullanımında Dikkat Edilmesi Gerekenler</vt:lpstr>
      <vt:lpstr>  İlaç Kullanımında Dikkat Edilmesi Gerekenler</vt:lpstr>
      <vt:lpstr>  İlaç Kullanımında Dikkat Edilmesi Gerekenler</vt:lpstr>
      <vt:lpstr>Akılcı Antibiyotik Kullanımı</vt:lpstr>
      <vt:lpstr>Akılcı Antibiyotik Kullanımı</vt:lpstr>
      <vt:lpstr> Antibiyotik Direnci </vt:lpstr>
      <vt:lpstr>Unutma…</vt:lpstr>
      <vt:lpstr>Unutma…</vt:lpstr>
      <vt:lpstr>Unutma…</vt:lpstr>
      <vt:lpstr>Unutma…</vt:lpstr>
      <vt:lpstr>TEŞEKKÜRLER</vt:lpstr>
      <vt:lpstr>PowerPoint Sunusu</vt:lpstr>
    </vt:vector>
  </TitlesOfParts>
  <Company>TITCK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Fatma İŞLİ</dc:creator>
  <cp:lastModifiedBy>Fatma İŞLİ</cp:lastModifiedBy>
  <cp:revision>569</cp:revision>
  <dcterms:created xsi:type="dcterms:W3CDTF">2014-12-10T08:18:32Z</dcterms:created>
  <dcterms:modified xsi:type="dcterms:W3CDTF">2015-09-07T14:10:50Z</dcterms:modified>
</cp:coreProperties>
</file>